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56" r:id="rId2"/>
    <p:sldId id="257" r:id="rId3"/>
    <p:sldId id="275" r:id="rId4"/>
    <p:sldId id="276" r:id="rId5"/>
    <p:sldId id="277" r:id="rId6"/>
    <p:sldId id="278" r:id="rId7"/>
    <p:sldId id="286" r:id="rId8"/>
    <p:sldId id="288" r:id="rId9"/>
    <p:sldId id="279" r:id="rId10"/>
    <p:sldId id="285" r:id="rId11"/>
    <p:sldId id="280" r:id="rId12"/>
    <p:sldId id="281" r:id="rId13"/>
    <p:sldId id="287" r:id="rId14"/>
    <p:sldId id="282" r:id="rId15"/>
    <p:sldId id="283" r:id="rId16"/>
    <p:sldId id="284" r:id="rId17"/>
  </p:sldIdLst>
  <p:sldSz cx="12192000" cy="6858000"/>
  <p:notesSz cx="6808788"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BBB"/>
    <a:srgbClr val="1199AB"/>
    <a:srgbClr val="F5FBD1"/>
    <a:srgbClr val="F8ECF8"/>
    <a:srgbClr val="F5F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5834" autoAdjust="0"/>
  </p:normalViewPr>
  <p:slideViewPr>
    <p:cSldViewPr snapToGrid="0">
      <p:cViewPr varScale="1">
        <p:scale>
          <a:sx n="96" d="100"/>
          <a:sy n="96" d="100"/>
        </p:scale>
        <p:origin x="11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FA09DDD5-54E8-4A28-8D37-45CFA2A71281}" type="datetimeFigureOut">
              <a:rPr lang="en-GB" smtClean="0"/>
              <a:t>02/04/2025</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3138"/>
            <a:ext cx="5446712"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51163"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038" y="9440863"/>
            <a:ext cx="2951162" cy="498475"/>
          </a:xfrm>
          <a:prstGeom prst="rect">
            <a:avLst/>
          </a:prstGeom>
        </p:spPr>
        <p:txBody>
          <a:bodyPr vert="horz" lIns="91440" tIns="45720" rIns="91440" bIns="45720" rtlCol="0" anchor="b"/>
          <a:lstStyle>
            <a:lvl1pPr algn="r">
              <a:defRPr sz="1200"/>
            </a:lvl1pPr>
          </a:lstStyle>
          <a:p>
            <a:fld id="{E6DC0DAB-A141-48D1-AE00-22A85B2F00FB}" type="slidenum">
              <a:rPr lang="en-GB" smtClean="0"/>
              <a:t>‹#›</a:t>
            </a:fld>
            <a:endParaRPr lang="en-GB" dirty="0"/>
          </a:p>
        </p:txBody>
      </p:sp>
    </p:spTree>
    <p:extLst>
      <p:ext uri="{BB962C8B-B14F-4D97-AF65-F5344CB8AC3E}">
        <p14:creationId xmlns:p14="http://schemas.microsoft.com/office/powerpoint/2010/main" val="83034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C0DAB-A141-48D1-AE00-22A85B2F00FB}" type="slidenum">
              <a:rPr lang="en-GB" smtClean="0"/>
              <a:t>1</a:t>
            </a:fld>
            <a:endParaRPr lang="en-GB" dirty="0"/>
          </a:p>
        </p:txBody>
      </p:sp>
    </p:spTree>
    <p:extLst>
      <p:ext uri="{BB962C8B-B14F-4D97-AF65-F5344CB8AC3E}">
        <p14:creationId xmlns:p14="http://schemas.microsoft.com/office/powerpoint/2010/main" val="5818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career development, training and performance objective and targets </a:t>
            </a:r>
          </a:p>
        </p:txBody>
      </p:sp>
      <p:sp>
        <p:nvSpPr>
          <p:cNvPr id="4" name="Slide Number Placeholder 3"/>
          <p:cNvSpPr>
            <a:spLocks noGrp="1"/>
          </p:cNvSpPr>
          <p:nvPr>
            <p:ph type="sldNum" sz="quarter" idx="5"/>
          </p:nvPr>
        </p:nvSpPr>
        <p:spPr/>
        <p:txBody>
          <a:bodyPr/>
          <a:lstStyle/>
          <a:p>
            <a:fld id="{E6DC0DAB-A141-48D1-AE00-22A85B2F00FB}" type="slidenum">
              <a:rPr lang="en-GB" smtClean="0"/>
              <a:t>3</a:t>
            </a:fld>
            <a:endParaRPr lang="en-GB" dirty="0"/>
          </a:p>
        </p:txBody>
      </p:sp>
    </p:spTree>
    <p:extLst>
      <p:ext uri="{BB962C8B-B14F-4D97-AF65-F5344CB8AC3E}">
        <p14:creationId xmlns:p14="http://schemas.microsoft.com/office/powerpoint/2010/main" val="108131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 broad to do all at once </a:t>
            </a:r>
          </a:p>
        </p:txBody>
      </p:sp>
      <p:sp>
        <p:nvSpPr>
          <p:cNvPr id="4" name="Slide Number Placeholder 3"/>
          <p:cNvSpPr>
            <a:spLocks noGrp="1"/>
          </p:cNvSpPr>
          <p:nvPr>
            <p:ph type="sldNum" sz="quarter" idx="5"/>
          </p:nvPr>
        </p:nvSpPr>
        <p:spPr/>
        <p:txBody>
          <a:bodyPr/>
          <a:lstStyle/>
          <a:p>
            <a:fld id="{E6DC0DAB-A141-48D1-AE00-22A85B2F00FB}" type="slidenum">
              <a:rPr lang="en-GB" smtClean="0"/>
              <a:t>4</a:t>
            </a:fld>
            <a:endParaRPr lang="en-GB" dirty="0"/>
          </a:p>
        </p:txBody>
      </p:sp>
    </p:spTree>
    <p:extLst>
      <p:ext uri="{BB962C8B-B14F-4D97-AF65-F5344CB8AC3E}">
        <p14:creationId xmlns:p14="http://schemas.microsoft.com/office/powerpoint/2010/main" val="129662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dirty="0">
                <a:solidFill>
                  <a:srgbClr val="000000"/>
                </a:solidFill>
                <a:effectLst/>
                <a:latin typeface="Aptos" panose="020B0004020202020204" pitchFamily="34" charset="0"/>
              </a:rPr>
              <a:t>A mapping exercise will be completed with your Line Manager and Head of School to determine the most appropriate underlying contract.  </a:t>
            </a:r>
          </a:p>
        </p:txBody>
      </p:sp>
      <p:sp>
        <p:nvSpPr>
          <p:cNvPr id="4" name="Slide Number Placeholder 3"/>
          <p:cNvSpPr>
            <a:spLocks noGrp="1"/>
          </p:cNvSpPr>
          <p:nvPr>
            <p:ph type="sldNum" sz="quarter" idx="5"/>
          </p:nvPr>
        </p:nvSpPr>
        <p:spPr/>
        <p:txBody>
          <a:bodyPr/>
          <a:lstStyle/>
          <a:p>
            <a:fld id="{E6DC0DAB-A141-48D1-AE00-22A85B2F00FB}" type="slidenum">
              <a:rPr lang="en-GB" smtClean="0"/>
              <a:t>6</a:t>
            </a:fld>
            <a:endParaRPr lang="en-GB" dirty="0"/>
          </a:p>
        </p:txBody>
      </p:sp>
    </p:spTree>
    <p:extLst>
      <p:ext uri="{BB962C8B-B14F-4D97-AF65-F5344CB8AC3E}">
        <p14:creationId xmlns:p14="http://schemas.microsoft.com/office/powerpoint/2010/main" val="347418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dirty="0">
                <a:solidFill>
                  <a:srgbClr val="000000"/>
                </a:solidFill>
                <a:effectLst/>
                <a:latin typeface="Aptos" panose="020B0004020202020204" pitchFamily="34" charset="0"/>
              </a:rPr>
              <a:t>Has been done in line with National Library of Academic Role Profiles and current roles in mind </a:t>
            </a:r>
          </a:p>
          <a:p>
            <a:pPr marL="285750" indent="-285750">
              <a:buFont typeface="Arial" panose="020B0604020202020204" pitchFamily="34" charset="0"/>
              <a:buChar char="•"/>
            </a:pPr>
            <a:r>
              <a:rPr lang="en-GB" sz="1800" b="0" i="0" u="none" strike="noStrike" dirty="0">
                <a:solidFill>
                  <a:srgbClr val="000000"/>
                </a:solidFill>
                <a:effectLst/>
                <a:latin typeface="Aptos" panose="020B0004020202020204" pitchFamily="34" charset="0"/>
              </a:rPr>
              <a:t>Should not be any new or unexpected duties </a:t>
            </a:r>
          </a:p>
          <a:p>
            <a:pPr marL="285750" indent="-285750">
              <a:buFont typeface="Arial" panose="020B0604020202020204" pitchFamily="34" charset="0"/>
              <a:buChar char="•"/>
            </a:pPr>
            <a:r>
              <a:rPr lang="en-GB" sz="1800" b="0" i="0" u="none" strike="noStrike" dirty="0">
                <a:solidFill>
                  <a:srgbClr val="000000"/>
                </a:solidFill>
                <a:effectLst/>
                <a:latin typeface="Aptos" panose="020B0004020202020204" pitchFamily="34" charset="0"/>
              </a:rPr>
              <a:t>Aim is to achieve a balance across the role on a range of duties</a:t>
            </a:r>
            <a:endParaRPr lang="en-GB" dirty="0"/>
          </a:p>
        </p:txBody>
      </p:sp>
      <p:sp>
        <p:nvSpPr>
          <p:cNvPr id="4" name="Slide Number Placeholder 3"/>
          <p:cNvSpPr>
            <a:spLocks noGrp="1"/>
          </p:cNvSpPr>
          <p:nvPr>
            <p:ph type="sldNum" sz="quarter" idx="5"/>
          </p:nvPr>
        </p:nvSpPr>
        <p:spPr/>
        <p:txBody>
          <a:bodyPr/>
          <a:lstStyle/>
          <a:p>
            <a:fld id="{E6DC0DAB-A141-48D1-AE00-22A85B2F00FB}" type="slidenum">
              <a:rPr lang="en-GB" smtClean="0"/>
              <a:t>7</a:t>
            </a:fld>
            <a:endParaRPr lang="en-GB" dirty="0"/>
          </a:p>
        </p:txBody>
      </p:sp>
    </p:spTree>
    <p:extLst>
      <p:ext uri="{BB962C8B-B14F-4D97-AF65-F5344CB8AC3E}">
        <p14:creationId xmlns:p14="http://schemas.microsoft.com/office/powerpoint/2010/main" val="65084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dirty="0">
                <a:solidFill>
                  <a:srgbClr val="000000"/>
                </a:solidFill>
                <a:effectLst/>
                <a:latin typeface="Aptos" panose="020B0004020202020204" pitchFamily="34" charset="0"/>
              </a:rPr>
              <a:t>SAM - </a:t>
            </a:r>
            <a:r>
              <a:rPr lang="en-GB" sz="1200" dirty="0">
                <a:solidFill>
                  <a:schemeClr val="tx1"/>
                </a:solidFill>
              </a:rPr>
              <a:t>Professional Practice, Innovation, Enterprise and Knowledge Exchange </a:t>
            </a:r>
            <a:endParaRPr lang="en-GB" dirty="0"/>
          </a:p>
        </p:txBody>
      </p:sp>
      <p:sp>
        <p:nvSpPr>
          <p:cNvPr id="4" name="Slide Number Placeholder 3"/>
          <p:cNvSpPr>
            <a:spLocks noGrp="1"/>
          </p:cNvSpPr>
          <p:nvPr>
            <p:ph type="sldNum" sz="quarter" idx="5"/>
          </p:nvPr>
        </p:nvSpPr>
        <p:spPr/>
        <p:txBody>
          <a:bodyPr/>
          <a:lstStyle/>
          <a:p>
            <a:fld id="{E6DC0DAB-A141-48D1-AE00-22A85B2F00FB}" type="slidenum">
              <a:rPr lang="en-GB" smtClean="0"/>
              <a:t>8</a:t>
            </a:fld>
            <a:endParaRPr lang="en-GB" dirty="0"/>
          </a:p>
        </p:txBody>
      </p:sp>
    </p:spTree>
    <p:extLst>
      <p:ext uri="{BB962C8B-B14F-4D97-AF65-F5344CB8AC3E}">
        <p14:creationId xmlns:p14="http://schemas.microsoft.com/office/powerpoint/2010/main" val="30413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we have broadened out the leadership responsibility and examples to reflect the wide range of leadership activities that some colleagues undertake </a:t>
            </a:r>
          </a:p>
        </p:txBody>
      </p:sp>
      <p:sp>
        <p:nvSpPr>
          <p:cNvPr id="4" name="Slide Number Placeholder 3"/>
          <p:cNvSpPr>
            <a:spLocks noGrp="1"/>
          </p:cNvSpPr>
          <p:nvPr>
            <p:ph type="sldNum" sz="quarter" idx="5"/>
          </p:nvPr>
        </p:nvSpPr>
        <p:spPr/>
        <p:txBody>
          <a:bodyPr/>
          <a:lstStyle/>
          <a:p>
            <a:fld id="{E6DC0DAB-A141-48D1-AE00-22A85B2F00FB}" type="slidenum">
              <a:rPr lang="en-GB" smtClean="0"/>
              <a:t>12</a:t>
            </a:fld>
            <a:endParaRPr lang="en-GB" dirty="0"/>
          </a:p>
        </p:txBody>
      </p:sp>
    </p:spTree>
    <p:extLst>
      <p:ext uri="{BB962C8B-B14F-4D97-AF65-F5344CB8AC3E}">
        <p14:creationId xmlns:p14="http://schemas.microsoft.com/office/powerpoint/2010/main" val="384205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ope.ac.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381419" y="3268730"/>
            <a:ext cx="7766936" cy="825366"/>
          </a:xfrm>
        </p:spPr>
        <p:txBody>
          <a:bodyPr anchor="b">
            <a:noAutofit/>
          </a:bodyPr>
          <a:lstStyle>
            <a:lvl1pPr algn="ctr">
              <a:defRPr sz="5400">
                <a:solidFill>
                  <a:schemeClr val="tx1"/>
                </a:solidFill>
              </a:defRPr>
            </a:lvl1pPr>
          </a:lstStyle>
          <a:p>
            <a:r>
              <a:rPr lang="en-US" dirty="0"/>
              <a:t>People Strategy</a:t>
            </a:r>
          </a:p>
        </p:txBody>
      </p:sp>
      <p:sp>
        <p:nvSpPr>
          <p:cNvPr id="4" name="Date Placeholder 3"/>
          <p:cNvSpPr>
            <a:spLocks noGrp="1"/>
          </p:cNvSpPr>
          <p:nvPr>
            <p:ph type="dt" sz="half" idx="10"/>
          </p:nvPr>
        </p:nvSpPr>
        <p:spPr>
          <a:xfrm>
            <a:off x="113216" y="6406487"/>
            <a:ext cx="911939" cy="365125"/>
          </a:xfrm>
        </p:spPr>
        <p:txBody>
          <a:bodyPr/>
          <a:lstStyle/>
          <a:p>
            <a:fld id="{AE7CB57C-20F4-4710-A996-F637A0178FC5}" type="datetimeFigureOut">
              <a:rPr lang="en-GB" smtClean="0"/>
              <a:t>02/04/2025</a:t>
            </a:fld>
            <a:endParaRPr lang="en-GB" dirty="0"/>
          </a:p>
        </p:txBody>
      </p:sp>
      <p:pic>
        <p:nvPicPr>
          <p:cNvPr id="3074" name="Picture 2" descr="Liverpool Hope Logo">
            <a:hlinkClick r:id="rId2"/>
            <a:extLst>
              <a:ext uri="{FF2B5EF4-FFF2-40B4-BE49-F238E27FC236}">
                <a16:creationId xmlns:a16="http://schemas.microsoft.com/office/drawing/2014/main" id="{B0250E17-B689-4ECE-8178-AAB08D62F5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0185" y="272653"/>
            <a:ext cx="4549404" cy="206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1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1764" y="228428"/>
            <a:ext cx="7222656" cy="860400"/>
          </a:xfrm>
        </p:spPr>
        <p:txBody>
          <a:bodyPr anchor="b"/>
          <a:lstStyle>
            <a:lvl1pPr algn="l">
              <a:defRPr sz="4000" b="0" cap="none">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51764" y="1433373"/>
            <a:ext cx="8360338" cy="4063659"/>
          </a:xfrm>
        </p:spPr>
        <p:txBody>
          <a:bodyPr anchor="t">
            <a:normAutofit/>
          </a:bodyPr>
          <a:lstStyle>
            <a:lvl1pPr marL="0" indent="0" algn="l">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1075384" y="6572990"/>
            <a:ext cx="928775" cy="168053"/>
          </a:xfrm>
        </p:spPr>
        <p:txBody>
          <a:bodyPr/>
          <a:lstStyle>
            <a:lvl1pPr>
              <a:defRPr>
                <a:solidFill>
                  <a:schemeClr val="bg1"/>
                </a:solidFill>
              </a:defRPr>
            </a:lvl1pPr>
          </a:lstStyle>
          <a:p>
            <a:fld id="{AE7CB57C-20F4-4710-A996-F637A0178FC5}" type="datetimeFigureOut">
              <a:rPr lang="en-GB" smtClean="0"/>
              <a:pPr/>
              <a:t>02/04/2025</a:t>
            </a:fld>
            <a:endParaRPr lang="en-GB" dirty="0"/>
          </a:p>
        </p:txBody>
      </p:sp>
      <p:sp>
        <p:nvSpPr>
          <p:cNvPr id="5" name="Footer Placeholder 4"/>
          <p:cNvSpPr>
            <a:spLocks noGrp="1"/>
          </p:cNvSpPr>
          <p:nvPr>
            <p:ph type="ftr" sz="quarter" idx="11"/>
          </p:nvPr>
        </p:nvSpPr>
        <p:spPr>
          <a:xfrm>
            <a:off x="9778804" y="6572990"/>
            <a:ext cx="1130201" cy="178685"/>
          </a:xfrm>
        </p:spPr>
        <p:txBody>
          <a:bodyPr/>
          <a:lstStyle>
            <a:lvl1pPr>
              <a:defRPr>
                <a:solidFill>
                  <a:schemeClr val="bg1"/>
                </a:solidFill>
              </a:defRPr>
            </a:lvl1pPr>
          </a:lstStyle>
          <a:p>
            <a:r>
              <a:rPr lang="en-GB" dirty="0"/>
              <a:t>People Strategy </a:t>
            </a:r>
          </a:p>
        </p:txBody>
      </p:sp>
    </p:spTree>
    <p:extLst>
      <p:ext uri="{BB962C8B-B14F-4D97-AF65-F5344CB8AC3E}">
        <p14:creationId xmlns:p14="http://schemas.microsoft.com/office/powerpoint/2010/main" val="277993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391" y="419814"/>
            <a:ext cx="8596668" cy="8604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360674" y="17842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1075384" y="6572990"/>
            <a:ext cx="928775" cy="168053"/>
          </a:xfrm>
        </p:spPr>
        <p:txBody>
          <a:bodyPr/>
          <a:lstStyle>
            <a:lvl1pPr>
              <a:defRPr>
                <a:solidFill>
                  <a:schemeClr val="bg1"/>
                </a:solidFill>
              </a:defRPr>
            </a:lvl1pPr>
          </a:lstStyle>
          <a:p>
            <a:fld id="{AE7CB57C-20F4-4710-A996-F637A0178FC5}" type="datetimeFigureOut">
              <a:rPr lang="en-GB" smtClean="0"/>
              <a:pPr/>
              <a:t>02/04/2025</a:t>
            </a:fld>
            <a:endParaRPr lang="en-GB" dirty="0"/>
          </a:p>
        </p:txBody>
      </p:sp>
      <p:sp>
        <p:nvSpPr>
          <p:cNvPr id="5" name="Footer Placeholder 4"/>
          <p:cNvSpPr>
            <a:spLocks noGrp="1"/>
          </p:cNvSpPr>
          <p:nvPr>
            <p:ph type="ftr" sz="quarter" idx="11"/>
          </p:nvPr>
        </p:nvSpPr>
        <p:spPr>
          <a:xfrm>
            <a:off x="9778804" y="6572990"/>
            <a:ext cx="1130201" cy="178685"/>
          </a:xfrm>
        </p:spPr>
        <p:txBody>
          <a:bodyPr/>
          <a:lstStyle>
            <a:lvl1pPr>
              <a:defRPr>
                <a:solidFill>
                  <a:schemeClr val="bg1"/>
                </a:solidFill>
              </a:defRPr>
            </a:lvl1pPr>
          </a:lstStyle>
          <a:p>
            <a:r>
              <a:rPr lang="en-GB" dirty="0"/>
              <a:t>People Strategy </a:t>
            </a:r>
          </a:p>
        </p:txBody>
      </p:sp>
    </p:spTree>
    <p:extLst>
      <p:ext uri="{BB962C8B-B14F-4D97-AF65-F5344CB8AC3E}">
        <p14:creationId xmlns:p14="http://schemas.microsoft.com/office/powerpoint/2010/main" val="67030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391" y="419814"/>
            <a:ext cx="8596668" cy="8604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360674" y="17842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1075384" y="6572990"/>
            <a:ext cx="928775" cy="168053"/>
          </a:xfrm>
        </p:spPr>
        <p:txBody>
          <a:bodyPr/>
          <a:lstStyle>
            <a:lvl1pPr>
              <a:defRPr>
                <a:solidFill>
                  <a:schemeClr val="bg1"/>
                </a:solidFill>
              </a:defRPr>
            </a:lvl1pPr>
          </a:lstStyle>
          <a:p>
            <a:fld id="{AE7CB57C-20F4-4710-A996-F637A0178FC5}" type="datetimeFigureOut">
              <a:rPr lang="en-GB" smtClean="0"/>
              <a:pPr/>
              <a:t>02/04/2025</a:t>
            </a:fld>
            <a:endParaRPr lang="en-GB" dirty="0"/>
          </a:p>
        </p:txBody>
      </p:sp>
      <p:sp>
        <p:nvSpPr>
          <p:cNvPr id="5" name="Footer Placeholder 4"/>
          <p:cNvSpPr>
            <a:spLocks noGrp="1"/>
          </p:cNvSpPr>
          <p:nvPr>
            <p:ph type="ftr" sz="quarter" idx="11"/>
          </p:nvPr>
        </p:nvSpPr>
        <p:spPr>
          <a:xfrm>
            <a:off x="9778804" y="6572990"/>
            <a:ext cx="1130201" cy="178685"/>
          </a:xfrm>
        </p:spPr>
        <p:txBody>
          <a:bodyPr/>
          <a:lstStyle>
            <a:lvl1pPr>
              <a:defRPr>
                <a:solidFill>
                  <a:schemeClr val="bg1"/>
                </a:solidFill>
              </a:defRPr>
            </a:lvl1pPr>
          </a:lstStyle>
          <a:p>
            <a:r>
              <a:rPr lang="en-GB" dirty="0"/>
              <a:t>People Strategy </a:t>
            </a:r>
          </a:p>
        </p:txBody>
      </p:sp>
    </p:spTree>
    <p:extLst>
      <p:ext uri="{BB962C8B-B14F-4D97-AF65-F5344CB8AC3E}">
        <p14:creationId xmlns:p14="http://schemas.microsoft.com/office/powerpoint/2010/main" val="54627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391" y="419814"/>
            <a:ext cx="8596668" cy="8604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360674" y="17842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1075384" y="6572990"/>
            <a:ext cx="928775" cy="168053"/>
          </a:xfrm>
        </p:spPr>
        <p:txBody>
          <a:bodyPr/>
          <a:lstStyle>
            <a:lvl1pPr>
              <a:defRPr>
                <a:solidFill>
                  <a:schemeClr val="bg1"/>
                </a:solidFill>
              </a:defRPr>
            </a:lvl1pPr>
          </a:lstStyle>
          <a:p>
            <a:fld id="{AE7CB57C-20F4-4710-A996-F637A0178FC5}" type="datetimeFigureOut">
              <a:rPr lang="en-GB" smtClean="0"/>
              <a:pPr/>
              <a:t>02/04/2025</a:t>
            </a:fld>
            <a:endParaRPr lang="en-GB" dirty="0"/>
          </a:p>
        </p:txBody>
      </p:sp>
      <p:sp>
        <p:nvSpPr>
          <p:cNvPr id="5" name="Footer Placeholder 4"/>
          <p:cNvSpPr>
            <a:spLocks noGrp="1"/>
          </p:cNvSpPr>
          <p:nvPr>
            <p:ph type="ftr" sz="quarter" idx="11"/>
          </p:nvPr>
        </p:nvSpPr>
        <p:spPr>
          <a:xfrm>
            <a:off x="9778804" y="6572990"/>
            <a:ext cx="1130201" cy="178685"/>
          </a:xfrm>
        </p:spPr>
        <p:txBody>
          <a:bodyPr/>
          <a:lstStyle>
            <a:lvl1pPr>
              <a:defRPr>
                <a:solidFill>
                  <a:schemeClr val="bg1"/>
                </a:solidFill>
              </a:defRPr>
            </a:lvl1pPr>
          </a:lstStyle>
          <a:p>
            <a:r>
              <a:rPr lang="en-GB" dirty="0"/>
              <a:t>People Strategy </a:t>
            </a:r>
          </a:p>
        </p:txBody>
      </p:sp>
    </p:spTree>
    <p:extLst>
      <p:ext uri="{BB962C8B-B14F-4D97-AF65-F5344CB8AC3E}">
        <p14:creationId xmlns:p14="http://schemas.microsoft.com/office/powerpoint/2010/main" val="12009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www.hope.ac.uk/"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7CB57C-20F4-4710-A996-F637A0178FC5}" type="datetimeFigureOut">
              <a:rPr lang="en-GB" smtClean="0"/>
              <a:t>02/04/2025</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9F7743-23D4-46D7-A7AD-461B0A54A2A2}" type="slidenum">
              <a:rPr lang="en-GB" smtClean="0"/>
              <a:t>‹#›</a:t>
            </a:fld>
            <a:endParaRPr lang="en-GB" dirty="0"/>
          </a:p>
        </p:txBody>
      </p:sp>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Liverpool Hope Logo">
            <a:hlinkClick r:id="rId7"/>
            <a:extLst>
              <a:ext uri="{FF2B5EF4-FFF2-40B4-BE49-F238E27FC236}">
                <a16:creationId xmlns:a16="http://schemas.microsoft.com/office/drawing/2014/main" id="{405E90D4-B94C-4C22-8F36-0D7D02C1CE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6830" y="35239"/>
            <a:ext cx="2527188" cy="114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438453"/>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4" r:id="rId3"/>
    <p:sldLayoutId id="2147483695" r:id="rId4"/>
    <p:sldLayoutId id="2147483696" r:id="rId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www.hope.ac.uk/gateway/staff/peopleservices/promotion-academiccareerprogress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romotions@hope.ac.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promotions@hope.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building with a green lawn&#10;&#10;Description automatically generated">
            <a:extLst>
              <a:ext uri="{FF2B5EF4-FFF2-40B4-BE49-F238E27FC236}">
                <a16:creationId xmlns:a16="http://schemas.microsoft.com/office/drawing/2014/main" id="{3BA06D5D-B8D5-8F37-AFFC-600E9BB744D3}"/>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616" b="-1"/>
          <a:stretch/>
        </p:blipFill>
        <p:spPr>
          <a:xfrm>
            <a:off x="-1691" y="0"/>
            <a:ext cx="12193691" cy="6858000"/>
          </a:xfrm>
          <a:prstGeom prst="rect">
            <a:avLst/>
          </a:prstGeom>
        </p:spPr>
      </p:pic>
      <p:sp>
        <p:nvSpPr>
          <p:cNvPr id="2" name="Title 1">
            <a:extLst>
              <a:ext uri="{FF2B5EF4-FFF2-40B4-BE49-F238E27FC236}">
                <a16:creationId xmlns:a16="http://schemas.microsoft.com/office/drawing/2014/main" id="{D2C30596-6668-43FD-9046-9C35C1598152}"/>
              </a:ext>
            </a:extLst>
          </p:cNvPr>
          <p:cNvSpPr>
            <a:spLocks noGrp="1"/>
          </p:cNvSpPr>
          <p:nvPr>
            <p:ph type="ctrTitle"/>
          </p:nvPr>
        </p:nvSpPr>
        <p:spPr>
          <a:xfrm>
            <a:off x="403857" y="1958368"/>
            <a:ext cx="10802826" cy="791011"/>
          </a:xfrm>
        </p:spPr>
        <p:txBody>
          <a:bodyPr>
            <a:noAutofit/>
          </a:bodyPr>
          <a:lstStyle/>
          <a:p>
            <a:r>
              <a:rPr lang="en-GB" sz="6600" b="1" dirty="0"/>
              <a:t>Promotion Review</a:t>
            </a:r>
            <a:endParaRPr lang="en-GB" sz="6600" b="1"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D18334BB-4FD0-837B-8406-CAACF314ED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5" name="Title 1">
            <a:extLst>
              <a:ext uri="{FF2B5EF4-FFF2-40B4-BE49-F238E27FC236}">
                <a16:creationId xmlns:a16="http://schemas.microsoft.com/office/drawing/2014/main" id="{11DF8B9A-76FC-8E6B-3D5D-FF9D84017340}"/>
              </a:ext>
            </a:extLst>
          </p:cNvPr>
          <p:cNvSpPr txBox="1">
            <a:spLocks/>
          </p:cNvSpPr>
          <p:nvPr/>
        </p:nvSpPr>
        <p:spPr>
          <a:xfrm>
            <a:off x="403857" y="2475201"/>
            <a:ext cx="10802826" cy="791011"/>
          </a:xfrm>
          <a:prstGeom prst="rect">
            <a:avLst/>
          </a:prstGeom>
        </p:spPr>
        <p:txBody>
          <a:bodyPr vert="horz" lIns="91440" tIns="45720" rIns="91440" bIns="45720" rtlCol="0" anchor="b">
            <a:noAutofit/>
          </a:bodyPr>
          <a:lstStyle>
            <a:lvl1pPr algn="ctr" defTabSz="457200" rtl="0" eaLnBrk="1" latinLnBrk="0" hangingPunct="1">
              <a:spcBef>
                <a:spcPct val="0"/>
              </a:spcBef>
              <a:buNone/>
              <a:defRPr sz="5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a:latin typeface="Arial" panose="020B0604020202020204" pitchFamily="34" charset="0"/>
                <a:cs typeface="Arial" panose="020B0604020202020204" pitchFamily="34" charset="0"/>
              </a:rPr>
              <a:t>Overview and Consultation</a:t>
            </a:r>
          </a:p>
        </p:txBody>
      </p:sp>
      <p:pic>
        <p:nvPicPr>
          <p:cNvPr id="18" name="Picture 17" descr="A diagram of a path&#10;&#10;AI-generated content may be incorrect.">
            <a:extLst>
              <a:ext uri="{FF2B5EF4-FFF2-40B4-BE49-F238E27FC236}">
                <a16:creationId xmlns:a16="http://schemas.microsoft.com/office/drawing/2014/main" id="{CACCAB84-BCFE-3F52-9533-1EB840A52C94}"/>
              </a:ext>
            </a:extLst>
          </p:cNvPr>
          <p:cNvPicPr>
            <a:picLocks noChangeAspect="1"/>
          </p:cNvPicPr>
          <p:nvPr/>
        </p:nvPicPr>
        <p:blipFill>
          <a:blip r:embed="rId4">
            <a:extLst>
              <a:ext uri="{28A0092B-C50C-407E-A947-70E740481C1C}">
                <a14:useLocalDpi xmlns:a14="http://schemas.microsoft.com/office/drawing/2010/main" val="0"/>
              </a:ext>
            </a:extLst>
          </a:blip>
          <a:srcRect l="1" r="-516" b="-208"/>
          <a:stretch/>
        </p:blipFill>
        <p:spPr>
          <a:xfrm>
            <a:off x="3867957" y="3428999"/>
            <a:ext cx="3874626" cy="3260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5602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New Promotion Routes </a:t>
            </a:r>
          </a:p>
        </p:txBody>
      </p:sp>
      <p:pic>
        <p:nvPicPr>
          <p:cNvPr id="7" name="Picture 6" descr="A diagram of a program&#10;&#10;AI-generated content may be incorrect.">
            <a:extLst>
              <a:ext uri="{FF2B5EF4-FFF2-40B4-BE49-F238E27FC236}">
                <a16:creationId xmlns:a16="http://schemas.microsoft.com/office/drawing/2014/main" id="{60130DFF-1D53-9E4F-6C73-FA655C4A9EBA}"/>
              </a:ext>
            </a:extLst>
          </p:cNvPr>
          <p:cNvPicPr>
            <a:picLocks noChangeAspect="1"/>
          </p:cNvPicPr>
          <p:nvPr/>
        </p:nvPicPr>
        <p:blipFill>
          <a:blip r:embed="rId2">
            <a:extLst>
              <a:ext uri="{28A0092B-C50C-407E-A947-70E740481C1C}">
                <a14:useLocalDpi xmlns:a14="http://schemas.microsoft.com/office/drawing/2010/main" val="0"/>
              </a:ext>
            </a:extLst>
          </a:blip>
          <a:srcRect t="6930" b="2564"/>
          <a:stretch/>
        </p:blipFill>
        <p:spPr>
          <a:xfrm>
            <a:off x="389852" y="1227051"/>
            <a:ext cx="9301446" cy="4965519"/>
          </a:xfrm>
          <a:prstGeom prst="rect">
            <a:avLst/>
          </a:prstGeom>
        </p:spPr>
      </p:pic>
    </p:spTree>
    <p:extLst>
      <p:ext uri="{BB962C8B-B14F-4D97-AF65-F5344CB8AC3E}">
        <p14:creationId xmlns:p14="http://schemas.microsoft.com/office/powerpoint/2010/main" val="346459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Promotion Framework</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1" y="1433373"/>
            <a:ext cx="9403845" cy="648924"/>
          </a:xfrm>
        </p:spPr>
        <p:txBody>
          <a:bodyPr>
            <a:noAutofit/>
          </a:bodyPr>
          <a:lstStyle/>
          <a:p>
            <a:pPr>
              <a:buClrTx/>
            </a:pPr>
            <a:r>
              <a:rPr lang="en-GB" sz="1600" dirty="0"/>
              <a:t>Indicative example – full document can be found at </a:t>
            </a:r>
            <a:r>
              <a:rPr lang="en-GB" sz="1600" dirty="0">
                <a:hlinkClick r:id="rId2"/>
              </a:rPr>
              <a:t>https://www.hope.ac.uk/gateway/staff/peopleservices/promotion-academiccareerprogression/</a:t>
            </a:r>
            <a:r>
              <a:rPr lang="en-GB" sz="1600" dirty="0"/>
              <a:t> </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a:solidFill>
                <a:schemeClr val="tx1"/>
              </a:solidFill>
            </a:endParaRPr>
          </a:p>
          <a:p>
            <a:pPr marL="342900" indent="-342900">
              <a:buFont typeface="Arial" panose="020B0604020202020204" pitchFamily="34" charset="0"/>
              <a:buChar char="•"/>
            </a:pPr>
            <a:endParaRPr lang="en-GB" sz="1600" dirty="0">
              <a:solidFill>
                <a:schemeClr val="tx1"/>
              </a:solidFill>
            </a:endParaRPr>
          </a:p>
          <a:p>
            <a:r>
              <a:rPr lang="en-GB" sz="1600" dirty="0">
                <a:solidFill>
                  <a:schemeClr val="tx1"/>
                </a:solidFill>
              </a:rPr>
              <a:t> </a:t>
            </a:r>
          </a:p>
        </p:txBody>
      </p:sp>
      <p:pic>
        <p:nvPicPr>
          <p:cNvPr id="5" name="Picture 4" descr="A screenshot of a computer&#10;&#10;AI-generated content may be incorrect.">
            <a:extLst>
              <a:ext uri="{FF2B5EF4-FFF2-40B4-BE49-F238E27FC236}">
                <a16:creationId xmlns:a16="http://schemas.microsoft.com/office/drawing/2014/main" id="{3B999889-20C9-8081-4D3A-265E7545C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62" y="2202846"/>
            <a:ext cx="9331783" cy="4288503"/>
          </a:xfrm>
          <a:prstGeom prst="rect">
            <a:avLst/>
          </a:prstGeom>
        </p:spPr>
      </p:pic>
    </p:spTree>
    <p:extLst>
      <p:ext uri="{BB962C8B-B14F-4D97-AF65-F5344CB8AC3E}">
        <p14:creationId xmlns:p14="http://schemas.microsoft.com/office/powerpoint/2010/main" val="423846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Promotion Criteria</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433373"/>
            <a:ext cx="8439440" cy="4758705"/>
          </a:xfrm>
        </p:spPr>
        <p:txBody>
          <a:bodyPr>
            <a:noAutofit/>
          </a:bodyPr>
          <a:lstStyle/>
          <a:p>
            <a:pPr marL="342900" indent="-342900">
              <a:buClrTx/>
              <a:buFont typeface="Arial" panose="020B0604020202020204" pitchFamily="34" charset="0"/>
              <a:buChar char="•"/>
            </a:pPr>
            <a:r>
              <a:rPr lang="en-GB" dirty="0"/>
              <a:t>Incremental expectation as the individual moves up the grade</a:t>
            </a:r>
          </a:p>
          <a:p>
            <a:pPr marL="342900" indent="-342900">
              <a:buClrTx/>
              <a:buFont typeface="Arial" panose="020B0604020202020204" pitchFamily="34" charset="0"/>
              <a:buChar char="•"/>
            </a:pPr>
            <a:r>
              <a:rPr lang="en-GB" dirty="0">
                <a:solidFill>
                  <a:schemeClr val="tx1"/>
                </a:solidFill>
              </a:rPr>
              <a:t>Increasing expectation for leadership, with varying levels of impact / contribution, moving up through subject, school and faculty level </a:t>
            </a:r>
          </a:p>
          <a:p>
            <a:pPr marL="342900" indent="-342900">
              <a:buClrTx/>
              <a:buFont typeface="Arial" panose="020B0604020202020204" pitchFamily="34" charset="0"/>
              <a:buChar char="•"/>
            </a:pPr>
            <a:r>
              <a:rPr lang="en-GB" b="1" dirty="0"/>
              <a:t>Essential criteria must be met</a:t>
            </a:r>
          </a:p>
          <a:p>
            <a:pPr marL="342900" indent="-342900">
              <a:buClrTx/>
              <a:buFont typeface="Arial" panose="020B0604020202020204" pitchFamily="34" charset="0"/>
              <a:buChar char="•"/>
            </a:pPr>
            <a:r>
              <a:rPr lang="en-GB" dirty="0"/>
              <a:t>Staff can decide which other criteria to address within their given route</a:t>
            </a:r>
          </a:p>
          <a:p>
            <a:pPr marL="342900" indent="-342900">
              <a:buClrTx/>
              <a:buFont typeface="Arial" panose="020B0604020202020204" pitchFamily="34" charset="0"/>
              <a:buChar char="•"/>
            </a:pPr>
            <a:r>
              <a:rPr lang="en-GB" dirty="0"/>
              <a:t>Aim to provide a wide range of criteria, to capture the wide range of tasks and areas that academics contribute to </a:t>
            </a:r>
          </a:p>
          <a:p>
            <a:pPr marL="342900" indent="-342900">
              <a:buClrTx/>
              <a:buFont typeface="Arial" panose="020B0604020202020204" pitchFamily="34" charset="0"/>
              <a:buChar char="•"/>
            </a:pPr>
            <a:r>
              <a:rPr lang="en-GB" dirty="0">
                <a:solidFill>
                  <a:schemeClr val="tx1"/>
                </a:solidFill>
              </a:rPr>
              <a:t>Balance sector expectations </a:t>
            </a:r>
            <a:r>
              <a:rPr lang="en-GB" dirty="0"/>
              <a:t>with Hope’s</a:t>
            </a:r>
            <a:r>
              <a:rPr lang="en-GB" dirty="0">
                <a:solidFill>
                  <a:schemeClr val="tx1"/>
                </a:solidFill>
              </a:rPr>
              <a:t> institutional design and structure </a:t>
            </a:r>
          </a:p>
          <a:p>
            <a:pPr marL="342900" indent="-342900">
              <a:buClrTx/>
              <a:buFont typeface="Arial" panose="020B0604020202020204" pitchFamily="34" charset="0"/>
              <a:buChar char="•"/>
            </a:pPr>
            <a:r>
              <a:rPr lang="en-GB" dirty="0"/>
              <a:t>Should enable colleagues to career plan and inform performance review targets and objectives</a:t>
            </a:r>
            <a:endParaRPr lang="en-GB" dirty="0">
              <a:solidFill>
                <a:schemeClr val="tx1"/>
              </a:solidFill>
            </a:endParaRPr>
          </a:p>
          <a:p>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r>
              <a:rPr lang="en-GB" dirty="0">
                <a:solidFill>
                  <a:schemeClr val="tx1"/>
                </a:solidFill>
              </a:rPr>
              <a:t> </a:t>
            </a:r>
          </a:p>
        </p:txBody>
      </p:sp>
    </p:spTree>
    <p:extLst>
      <p:ext uri="{BB962C8B-B14F-4D97-AF65-F5344CB8AC3E}">
        <p14:creationId xmlns:p14="http://schemas.microsoft.com/office/powerpoint/2010/main" val="400650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Feedback and Participation</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433373"/>
            <a:ext cx="8439440" cy="4758705"/>
          </a:xfrm>
        </p:spPr>
        <p:txBody>
          <a:bodyPr>
            <a:noAutofit/>
          </a:bodyPr>
          <a:lstStyle/>
          <a:p>
            <a:pPr>
              <a:buClrTx/>
            </a:pPr>
            <a:r>
              <a:rPr lang="en-GB" dirty="0"/>
              <a:t>We will gather some initial thoughts and comments from yourselves following this presentation</a:t>
            </a:r>
          </a:p>
          <a:p>
            <a:pPr marL="285750" indent="-285750">
              <a:buClrTx/>
              <a:buFont typeface="Arial" panose="020B0604020202020204" pitchFamily="34" charset="0"/>
              <a:buChar char="•"/>
            </a:pPr>
            <a:endParaRPr lang="en-GB" dirty="0"/>
          </a:p>
          <a:p>
            <a:pPr>
              <a:buClrTx/>
            </a:pPr>
            <a:r>
              <a:rPr lang="en-GB" dirty="0"/>
              <a:t>In providing feedback we encourage staff to reflect on three key questions:</a:t>
            </a:r>
          </a:p>
          <a:p>
            <a:pPr marL="457200" indent="-457200">
              <a:buClrTx/>
              <a:buFont typeface="+mj-lt"/>
              <a:buAutoNum type="arabicPeriod"/>
            </a:pPr>
            <a:r>
              <a:rPr lang="en-GB" sz="1800" dirty="0"/>
              <a:t>Is the role profile a full and accurate reflection of the expected tasks and responsibilities? If not, please specify which duties and why. (Please note roles are based on the Academic Library Profiles and in line with sector expectations) </a:t>
            </a:r>
          </a:p>
          <a:p>
            <a:pPr marL="457200" indent="-457200">
              <a:buClrTx/>
              <a:buFont typeface="+mj-lt"/>
              <a:buAutoNum type="arabicPeriod"/>
            </a:pPr>
            <a:r>
              <a:rPr lang="en-GB" sz="1800" dirty="0"/>
              <a:t>Are any aspects of the role profiles or criteria demonstrably inaccurate?</a:t>
            </a:r>
          </a:p>
          <a:p>
            <a:pPr marL="457200" indent="-457200">
              <a:buClrTx/>
              <a:buFont typeface="+mj-lt"/>
              <a:buAutoNum type="arabicPeriod"/>
            </a:pPr>
            <a:r>
              <a:rPr lang="en-GB" sz="1800" dirty="0"/>
              <a:t>Is there any significant promotion criteria that has been overlooked?</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p>
          <a:p>
            <a:r>
              <a:rPr lang="en-GB" dirty="0"/>
              <a:t>Email to </a:t>
            </a:r>
            <a:r>
              <a:rPr lang="en-GB" dirty="0">
                <a:hlinkClick r:id="rId2"/>
              </a:rPr>
              <a:t>promotions@hope.ac.uk</a:t>
            </a:r>
            <a:r>
              <a:rPr lang="en-GB" dirty="0"/>
              <a:t> by 23 April 2025.</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r>
              <a:rPr lang="en-GB" dirty="0">
                <a:solidFill>
                  <a:schemeClr val="tx1"/>
                </a:solidFill>
              </a:rPr>
              <a:t> </a:t>
            </a:r>
          </a:p>
        </p:txBody>
      </p:sp>
    </p:spTree>
    <p:extLst>
      <p:ext uri="{BB962C8B-B14F-4D97-AF65-F5344CB8AC3E}">
        <p14:creationId xmlns:p14="http://schemas.microsoft.com/office/powerpoint/2010/main" val="21765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Overall Benefits of the Review?</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777404"/>
            <a:ext cx="8439440" cy="2115585"/>
          </a:xfrm>
        </p:spPr>
        <p:txBody>
          <a:bodyPr>
            <a:noAutofit/>
          </a:bodyPr>
          <a:lstStyle/>
          <a:p>
            <a:pPr marL="342900" indent="-342900">
              <a:buClrTx/>
              <a:buFont typeface="Arial" panose="020B0604020202020204" pitchFamily="34" charset="0"/>
              <a:buChar char="•"/>
            </a:pPr>
            <a:r>
              <a:rPr lang="en-GB" sz="2400" dirty="0"/>
              <a:t>Transparent and evidence-based promotion framework</a:t>
            </a:r>
          </a:p>
          <a:p>
            <a:pPr marL="342900" indent="-342900">
              <a:buClrTx/>
              <a:buFont typeface="Arial" panose="020B0604020202020204" pitchFamily="34" charset="0"/>
              <a:buChar char="•"/>
            </a:pPr>
            <a:r>
              <a:rPr lang="en-GB" sz="2400" dirty="0"/>
              <a:t>Enhanced support for professional development</a:t>
            </a:r>
          </a:p>
          <a:p>
            <a:pPr marL="342900" indent="-342900">
              <a:buClrTx/>
              <a:buFont typeface="Arial" panose="020B0604020202020204" pitchFamily="34" charset="0"/>
              <a:buChar char="•"/>
            </a:pPr>
            <a:r>
              <a:rPr lang="en-GB" sz="2400" dirty="0"/>
              <a:t>Broader opportunities for career progression</a:t>
            </a:r>
          </a:p>
          <a:p>
            <a:pPr marL="342900" indent="-342900">
              <a:buClrTx/>
              <a:buFont typeface="Arial" panose="020B0604020202020204" pitchFamily="34" charset="0"/>
              <a:buChar char="•"/>
            </a:pPr>
            <a:r>
              <a:rPr lang="en-GB" sz="2400" dirty="0"/>
              <a:t>Ensures fairness and consistency across all faculties and schools</a:t>
            </a:r>
          </a:p>
          <a:p>
            <a:pPr marL="342900" indent="-342900">
              <a:buFont typeface="Arial" panose="020B0604020202020204" pitchFamily="34" charset="0"/>
              <a:buChar char="•"/>
            </a:pPr>
            <a:endParaRPr lang="en-GB" sz="2400" dirty="0">
              <a:solidFill>
                <a:schemeClr val="tx1"/>
              </a:solidFill>
            </a:endParaRPr>
          </a:p>
          <a:p>
            <a:pPr marL="342900" indent="-342900">
              <a:buFont typeface="Arial" panose="020B0604020202020204" pitchFamily="34" charset="0"/>
              <a:buChar char="•"/>
            </a:pPr>
            <a:endParaRPr lang="en-GB" sz="2400" dirty="0">
              <a:solidFill>
                <a:schemeClr val="tx1"/>
              </a:solidFill>
            </a:endParaRPr>
          </a:p>
          <a:p>
            <a:r>
              <a:rPr lang="en-GB" sz="2400" dirty="0">
                <a:solidFill>
                  <a:schemeClr val="tx1"/>
                </a:solidFill>
              </a:rPr>
              <a:t> </a:t>
            </a:r>
          </a:p>
        </p:txBody>
      </p:sp>
    </p:spTree>
    <p:extLst>
      <p:ext uri="{BB962C8B-B14F-4D97-AF65-F5344CB8AC3E}">
        <p14:creationId xmlns:p14="http://schemas.microsoft.com/office/powerpoint/2010/main" val="138041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Next Steps?</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433373"/>
            <a:ext cx="8439440" cy="3192948"/>
          </a:xfrm>
        </p:spPr>
        <p:txBody>
          <a:bodyPr>
            <a:noAutofit/>
          </a:bodyPr>
          <a:lstStyle/>
          <a:p>
            <a:pPr marL="342900" indent="-342900">
              <a:buClrTx/>
              <a:buFont typeface="Arial" panose="020B0604020202020204" pitchFamily="34" charset="0"/>
              <a:buChar char="•"/>
            </a:pPr>
            <a:r>
              <a:rPr lang="en-GB" dirty="0"/>
              <a:t>Staff are encouraged to engage in the consultation process</a:t>
            </a:r>
          </a:p>
          <a:p>
            <a:pPr marL="342900" indent="-342900">
              <a:buClrTx/>
              <a:buFont typeface="Arial" panose="020B0604020202020204" pitchFamily="34" charset="0"/>
              <a:buChar char="•"/>
            </a:pPr>
            <a:r>
              <a:rPr lang="en-GB" dirty="0"/>
              <a:t>Feedback will help shape the final promotion framework</a:t>
            </a:r>
          </a:p>
          <a:p>
            <a:pPr marL="342900" indent="-342900">
              <a:buClrTx/>
              <a:buFont typeface="Arial" panose="020B0604020202020204" pitchFamily="34" charset="0"/>
              <a:buChar char="•"/>
            </a:pPr>
            <a:r>
              <a:rPr lang="en-GB" dirty="0"/>
              <a:t>We are also consulting with UCU throughout phase 1 and 2</a:t>
            </a:r>
          </a:p>
          <a:p>
            <a:pPr marL="342900" indent="-342900">
              <a:buClrTx/>
              <a:buFont typeface="Arial" panose="020B0604020202020204" pitchFamily="34" charset="0"/>
              <a:buChar char="•"/>
            </a:pPr>
            <a:r>
              <a:rPr lang="en-GB" dirty="0"/>
              <a:t>Phase 2 will commence in late May / early June following completion of phase 1. Process will follow a similar format as phase 1</a:t>
            </a:r>
          </a:p>
          <a:p>
            <a:pPr marL="342900" indent="-342900">
              <a:buClrTx/>
              <a:buFont typeface="Arial" panose="020B0604020202020204" pitchFamily="34" charset="0"/>
              <a:buChar char="•"/>
            </a:pPr>
            <a:r>
              <a:rPr lang="en-GB" dirty="0"/>
              <a:t>Revised framework to launch in Autumn 2025</a:t>
            </a:r>
          </a:p>
          <a:p>
            <a:pPr marL="342900" indent="-342900">
              <a:buClrTx/>
              <a:buFont typeface="Arial" panose="020B0604020202020204" pitchFamily="34" charset="0"/>
              <a:buChar char="•"/>
            </a:pPr>
            <a:r>
              <a:rPr lang="en-GB" dirty="0"/>
              <a:t>Please note the above dates are dependent on feedback, level of changes required and the finalising of the consultation period</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r>
              <a:rPr lang="en-GB" dirty="0">
                <a:solidFill>
                  <a:schemeClr val="tx1"/>
                </a:solidFill>
              </a:rPr>
              <a:t> </a:t>
            </a:r>
          </a:p>
        </p:txBody>
      </p:sp>
    </p:spTree>
    <p:extLst>
      <p:ext uri="{BB962C8B-B14F-4D97-AF65-F5344CB8AC3E}">
        <p14:creationId xmlns:p14="http://schemas.microsoft.com/office/powerpoint/2010/main" val="350231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Q&amp;A?</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614441"/>
            <a:ext cx="8439440" cy="4876907"/>
          </a:xfrm>
        </p:spPr>
        <p:txBody>
          <a:bodyPr>
            <a:noAutofit/>
          </a:bodyPr>
          <a:lstStyle/>
          <a:p>
            <a:pPr algn="ctr">
              <a:buClrTx/>
            </a:pPr>
            <a:r>
              <a:rPr lang="en-GB" sz="2400" dirty="0"/>
              <a:t>We now invite questions and initial comments and thoughts from staff.</a:t>
            </a:r>
          </a:p>
          <a:p>
            <a:pPr>
              <a:buClrTx/>
            </a:pPr>
            <a:endParaRPr lang="en-GB" dirty="0"/>
          </a:p>
          <a:p>
            <a:pPr>
              <a:buClrTx/>
            </a:pPr>
            <a:r>
              <a:rPr lang="en-GB" dirty="0"/>
              <a:t>Recap: In providing feedback we encourage staff to reflect on three key questions:</a:t>
            </a:r>
          </a:p>
          <a:p>
            <a:pPr marL="457200" indent="-457200">
              <a:buClrTx/>
              <a:buFont typeface="+mj-lt"/>
              <a:buAutoNum type="arabicPeriod"/>
            </a:pPr>
            <a:r>
              <a:rPr lang="en-GB" sz="1800" dirty="0"/>
              <a:t>Is the role profile a full and accurate reflection of the expected tasks and responsibilities? If not, please specify which duties and why. (Please note roles are based on the Academic Library Profiles and in line with sector expectations) </a:t>
            </a:r>
          </a:p>
          <a:p>
            <a:pPr marL="457200" indent="-457200">
              <a:buClrTx/>
              <a:buFont typeface="+mj-lt"/>
              <a:buAutoNum type="arabicPeriod"/>
            </a:pPr>
            <a:r>
              <a:rPr lang="en-GB" sz="1800" dirty="0"/>
              <a:t>Are any aspects of the role profiles or criteria demonstrably inaccurate?</a:t>
            </a:r>
          </a:p>
          <a:p>
            <a:pPr marL="457200" indent="-457200">
              <a:buClrTx/>
              <a:buFont typeface="+mj-lt"/>
              <a:buAutoNum type="arabicPeriod"/>
            </a:pPr>
            <a:r>
              <a:rPr lang="en-GB" sz="1800" dirty="0"/>
              <a:t>Is there any significant promotion criteria that has been overlooked?</a:t>
            </a:r>
            <a:endParaRPr lang="en-GB" dirty="0"/>
          </a:p>
          <a:p>
            <a:r>
              <a:rPr lang="en-GB" dirty="0"/>
              <a:t>Email to </a:t>
            </a:r>
            <a:r>
              <a:rPr lang="en-GB" dirty="0">
                <a:hlinkClick r:id="rId2"/>
              </a:rPr>
              <a:t>promotions@hope.ac.uk</a:t>
            </a:r>
            <a:r>
              <a:rPr lang="en-GB" dirty="0"/>
              <a:t> by 23 April 2025.</a:t>
            </a:r>
          </a:p>
          <a:p>
            <a:pPr marL="342900" indent="-342900">
              <a:buFont typeface="Arial" panose="020B0604020202020204" pitchFamily="34" charset="0"/>
              <a:buChar char="•"/>
            </a:pPr>
            <a:endParaRPr lang="en-GB" sz="2400" dirty="0">
              <a:solidFill>
                <a:schemeClr val="tx1"/>
              </a:solidFill>
            </a:endParaRPr>
          </a:p>
          <a:p>
            <a:r>
              <a:rPr lang="en-GB" sz="2400" dirty="0">
                <a:solidFill>
                  <a:schemeClr val="tx1"/>
                </a:solidFill>
              </a:rPr>
              <a:t> </a:t>
            </a:r>
          </a:p>
        </p:txBody>
      </p:sp>
    </p:spTree>
    <p:extLst>
      <p:ext uri="{BB962C8B-B14F-4D97-AF65-F5344CB8AC3E}">
        <p14:creationId xmlns:p14="http://schemas.microsoft.com/office/powerpoint/2010/main" val="115262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Purpose of the Review</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433373"/>
            <a:ext cx="8439440" cy="4415166"/>
          </a:xfrm>
        </p:spPr>
        <p:txBody>
          <a:bodyPr>
            <a:noAutofit/>
          </a:bodyPr>
          <a:lstStyle/>
          <a:p>
            <a:r>
              <a:rPr lang="en-GB" dirty="0"/>
              <a:t>The University is committed to supporting the career progression of academic staff </a:t>
            </a:r>
          </a:p>
          <a:p>
            <a:r>
              <a:rPr lang="en-GB" dirty="0"/>
              <a:t>The promotions process is being reviewed to:</a:t>
            </a:r>
          </a:p>
          <a:p>
            <a:pPr marL="342900" indent="-342900">
              <a:buClrTx/>
              <a:buFont typeface="Arial" panose="020B0604020202020204" pitchFamily="34" charset="0"/>
              <a:buChar char="•"/>
            </a:pPr>
            <a:r>
              <a:rPr lang="en-GB" sz="1800" dirty="0"/>
              <a:t>Improve fairness, transparency, and consistency</a:t>
            </a:r>
          </a:p>
          <a:p>
            <a:pPr marL="342900" indent="-342900">
              <a:buClrTx/>
              <a:buFont typeface="Arial" panose="020B0604020202020204" pitchFamily="34" charset="0"/>
              <a:buChar char="•"/>
            </a:pPr>
            <a:r>
              <a:rPr lang="en-GB" sz="1800" dirty="0"/>
              <a:t>Introduce a more inclusive and evidence-based framework</a:t>
            </a:r>
          </a:p>
          <a:p>
            <a:pPr marL="342900" indent="-342900">
              <a:buClrTx/>
              <a:buFont typeface="Arial" panose="020B0604020202020204" pitchFamily="34" charset="0"/>
              <a:buChar char="•"/>
            </a:pPr>
            <a:r>
              <a:rPr lang="en-GB" sz="1800" dirty="0"/>
              <a:t>Ensure a fair, consistent, and systematic framework for </a:t>
            </a:r>
            <a:r>
              <a:rPr lang="en-GB" sz="1800" b="1" dirty="0"/>
              <a:t>all academic staff</a:t>
            </a:r>
            <a:endParaRPr lang="en-GB" sz="1800" dirty="0"/>
          </a:p>
          <a:p>
            <a:pPr marL="342900" indent="-342900">
              <a:buClrTx/>
              <a:buFont typeface="Arial" panose="020B0604020202020204" pitchFamily="34" charset="0"/>
              <a:buChar char="•"/>
            </a:pPr>
            <a:r>
              <a:rPr lang="en-GB" sz="1800" dirty="0"/>
              <a:t>Apply a promotions framework which will support career progression and can align with performance reviews</a:t>
            </a:r>
          </a:p>
          <a:p>
            <a:pPr marL="342900" indent="-342900">
              <a:buClrTx/>
              <a:buFont typeface="Arial" panose="020B0604020202020204" pitchFamily="34" charset="0"/>
              <a:buChar char="•"/>
            </a:pPr>
            <a:r>
              <a:rPr lang="en-GB" sz="1800" dirty="0"/>
              <a:t>Enable the University to develop a structured pathway for professional growth and evaluation</a:t>
            </a:r>
          </a:p>
          <a:p>
            <a:r>
              <a:rPr lang="en-GB" dirty="0">
                <a:solidFill>
                  <a:schemeClr val="tx1"/>
                </a:solidFill>
              </a:rPr>
              <a:t> </a:t>
            </a:r>
          </a:p>
        </p:txBody>
      </p:sp>
    </p:spTree>
    <p:extLst>
      <p:ext uri="{BB962C8B-B14F-4D97-AF65-F5344CB8AC3E}">
        <p14:creationId xmlns:p14="http://schemas.microsoft.com/office/powerpoint/2010/main" val="17591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Why Now?</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433373"/>
            <a:ext cx="8439440" cy="2115585"/>
          </a:xfrm>
        </p:spPr>
        <p:txBody>
          <a:bodyPr>
            <a:noAutofit/>
          </a:bodyPr>
          <a:lstStyle/>
          <a:p>
            <a:pPr marL="342900" indent="-342900">
              <a:buClrTx/>
              <a:buFont typeface="Arial" panose="020B0604020202020204" pitchFamily="34" charset="0"/>
              <a:buChar char="•"/>
            </a:pPr>
            <a:r>
              <a:rPr lang="en-GB" sz="1800" dirty="0"/>
              <a:t>Current process has limitations in fairness and clarity. This has been raised by staff and UCU over a number of years</a:t>
            </a:r>
          </a:p>
          <a:p>
            <a:pPr marL="342900" indent="-342900">
              <a:buClrTx/>
              <a:buFont typeface="Arial" panose="020B0604020202020204" pitchFamily="34" charset="0"/>
              <a:buChar char="•"/>
            </a:pPr>
            <a:r>
              <a:rPr lang="en-GB" sz="1800" dirty="0"/>
              <a:t>Current process disproportionately impacts on the career progression of female academics</a:t>
            </a:r>
          </a:p>
          <a:p>
            <a:pPr marL="342900" indent="-342900">
              <a:buClrTx/>
              <a:buFont typeface="Arial" panose="020B0604020202020204" pitchFamily="34" charset="0"/>
              <a:buChar char="•"/>
            </a:pPr>
            <a:r>
              <a:rPr lang="en-GB" sz="1800" dirty="0"/>
              <a:t>Need for consistent criteria and consistent career progression routes for all academic staff</a:t>
            </a:r>
          </a:p>
          <a:p>
            <a:pPr marL="342900" indent="-342900">
              <a:buClrTx/>
              <a:buFont typeface="Arial" panose="020B0604020202020204" pitchFamily="34" charset="0"/>
              <a:buChar char="•"/>
            </a:pPr>
            <a:r>
              <a:rPr lang="en-GB" sz="1800" dirty="0"/>
              <a:t>Aim to establish a promotions framework which includes a robust and challenging set of criteria and responsibilities, which also broadly reflects the expectations and standards of the sector</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solidFill>
                <a:schemeClr val="tx1"/>
              </a:solidFill>
            </a:endParaRPr>
          </a:p>
          <a:p>
            <a:pPr marL="342900" indent="-342900">
              <a:buFont typeface="Arial" panose="020B0604020202020204" pitchFamily="34" charset="0"/>
              <a:buChar char="•"/>
            </a:pPr>
            <a:endParaRPr lang="en-GB" sz="1800" dirty="0">
              <a:solidFill>
                <a:schemeClr val="tx1"/>
              </a:solidFill>
            </a:endParaRPr>
          </a:p>
          <a:p>
            <a:r>
              <a:rPr lang="en-GB" sz="1800" dirty="0">
                <a:solidFill>
                  <a:schemeClr val="tx1"/>
                </a:solidFill>
              </a:rPr>
              <a:t> </a:t>
            </a:r>
          </a:p>
        </p:txBody>
      </p:sp>
    </p:spTree>
    <p:extLst>
      <p:ext uri="{BB962C8B-B14F-4D97-AF65-F5344CB8AC3E}">
        <p14:creationId xmlns:p14="http://schemas.microsoft.com/office/powerpoint/2010/main" val="186996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Consultation Overview?</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433372"/>
            <a:ext cx="8439440" cy="4808401"/>
          </a:xfrm>
        </p:spPr>
        <p:txBody>
          <a:bodyPr>
            <a:noAutofit/>
          </a:bodyPr>
          <a:lstStyle/>
          <a:p>
            <a:pPr marL="342900" indent="-342900">
              <a:buClrTx/>
              <a:buFont typeface="Arial" panose="020B0604020202020204" pitchFamily="34" charset="0"/>
              <a:buChar char="•"/>
            </a:pPr>
            <a:r>
              <a:rPr lang="en-GB" dirty="0"/>
              <a:t>Two Phases of Consultation:</a:t>
            </a:r>
          </a:p>
          <a:p>
            <a:pPr marL="1257300" lvl="2" indent="-342900">
              <a:buClrTx/>
              <a:buFont typeface="Arial" panose="020B0604020202020204" pitchFamily="34" charset="0"/>
              <a:buChar char="•"/>
            </a:pPr>
            <a:r>
              <a:rPr lang="en-GB" dirty="0">
                <a:solidFill>
                  <a:schemeClr val="tx1"/>
                </a:solidFill>
              </a:rPr>
              <a:t>Phase One (March–May 2025): Focus on role profiles and promotion criteria</a:t>
            </a:r>
          </a:p>
          <a:p>
            <a:pPr marL="1257300" lvl="2" indent="-342900">
              <a:buClrTx/>
              <a:buFont typeface="Arial" panose="020B0604020202020204" pitchFamily="34" charset="0"/>
              <a:buChar char="•"/>
            </a:pPr>
            <a:r>
              <a:rPr lang="en-GB" dirty="0">
                <a:solidFill>
                  <a:schemeClr val="tx1"/>
                </a:solidFill>
              </a:rPr>
              <a:t>Phase Two (May–July 2025): Focus on process implementation (e.g., panels, feedback, training)</a:t>
            </a:r>
          </a:p>
          <a:p>
            <a:pPr>
              <a:buClrTx/>
            </a:pPr>
            <a:r>
              <a:rPr lang="en-GB" sz="1200" dirty="0"/>
              <a:t>* Timeline is dependent on feedback, level of changes required and the finalising the consultation period</a:t>
            </a:r>
            <a:endParaRPr lang="en-GB" sz="1200" dirty="0">
              <a:solidFill>
                <a:schemeClr val="tx1"/>
              </a:solidFill>
            </a:endParaRPr>
          </a:p>
          <a:p>
            <a:pPr marL="342900" indent="-342900">
              <a:buClrTx/>
              <a:buFont typeface="Arial" panose="020B0604020202020204" pitchFamily="34" charset="0"/>
              <a:buChar char="•"/>
            </a:pPr>
            <a:r>
              <a:rPr lang="en-GB" dirty="0"/>
              <a:t>Open to feedback from all academic staff</a:t>
            </a:r>
          </a:p>
          <a:p>
            <a:pPr marL="342900" indent="-342900">
              <a:buClrTx/>
              <a:buFont typeface="Arial" panose="020B0604020202020204" pitchFamily="34" charset="0"/>
              <a:buChar char="•"/>
            </a:pPr>
            <a:r>
              <a:rPr lang="en-GB" dirty="0"/>
              <a:t>Encourage staff to reflect on three key questions:</a:t>
            </a:r>
          </a:p>
          <a:p>
            <a:pPr marL="1257300" lvl="2" indent="-342900">
              <a:buClrTx/>
              <a:buFont typeface="Trebuchet MS" panose="020B0603020202020204" pitchFamily="34" charset="0"/>
              <a:buChar char="•"/>
            </a:pPr>
            <a:r>
              <a:rPr lang="en-GB" dirty="0">
                <a:solidFill>
                  <a:schemeClr val="tx1"/>
                </a:solidFill>
              </a:rPr>
              <a:t>Is the role profile a full and accurate reflection of the expected tasks and responsibilities? If not, please specify which duties and why. (Please note roles are based on the Academic Library Profiles and in line with sector expectations) </a:t>
            </a:r>
          </a:p>
          <a:p>
            <a:pPr marL="1257300" lvl="2" indent="-342900">
              <a:buClrTx/>
              <a:buFont typeface="Trebuchet MS" panose="020B0603020202020204" pitchFamily="34" charset="0"/>
              <a:buChar char="•"/>
            </a:pPr>
            <a:r>
              <a:rPr lang="en-GB" dirty="0">
                <a:solidFill>
                  <a:schemeClr val="tx1"/>
                </a:solidFill>
              </a:rPr>
              <a:t>Are any aspects of the role profiles or criteria demonstrably inaccurate?</a:t>
            </a:r>
          </a:p>
          <a:p>
            <a:pPr marL="1257300" lvl="2" indent="-342900">
              <a:buClrTx/>
              <a:buFont typeface="Trebuchet MS" panose="020B0603020202020204" pitchFamily="34" charset="0"/>
              <a:buChar char="•"/>
            </a:pPr>
            <a:r>
              <a:rPr lang="en-GB" dirty="0">
                <a:solidFill>
                  <a:schemeClr val="tx1"/>
                </a:solidFill>
              </a:rPr>
              <a:t>Is there any significant promotion criteria that has been overlooked?</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r>
              <a:rPr lang="en-GB" dirty="0">
                <a:solidFill>
                  <a:schemeClr val="tx1"/>
                </a:solidFill>
              </a:rPr>
              <a:t> </a:t>
            </a:r>
          </a:p>
        </p:txBody>
      </p:sp>
    </p:spTree>
    <p:extLst>
      <p:ext uri="{BB962C8B-B14F-4D97-AF65-F5344CB8AC3E}">
        <p14:creationId xmlns:p14="http://schemas.microsoft.com/office/powerpoint/2010/main" val="35850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Phase 1 - Key Dates and Milestones</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33777" y="3832541"/>
            <a:ext cx="8439440" cy="576497"/>
          </a:xfrm>
        </p:spPr>
        <p:txBody>
          <a:bodyPr>
            <a:noAutofit/>
          </a:bodyPr>
          <a:lstStyle/>
          <a:p>
            <a:pPr marL="342900" indent="-342900">
              <a:buClrTx/>
              <a:buFont typeface="Arial" panose="020B0604020202020204" pitchFamily="34" charset="0"/>
              <a:buChar char="•"/>
            </a:pPr>
            <a:r>
              <a:rPr lang="en-GB" dirty="0"/>
              <a:t>All staff feedback must be received by </a:t>
            </a:r>
            <a:r>
              <a:rPr lang="en-GB" b="1" dirty="0"/>
              <a:t>Wednesday 23 April 2025</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r>
              <a:rPr lang="en-GB" dirty="0">
                <a:solidFill>
                  <a:schemeClr val="tx1"/>
                </a:solidFill>
              </a:rPr>
              <a:t> </a:t>
            </a:r>
          </a:p>
        </p:txBody>
      </p:sp>
      <p:graphicFrame>
        <p:nvGraphicFramePr>
          <p:cNvPr id="4" name="Table 3">
            <a:extLst>
              <a:ext uri="{FF2B5EF4-FFF2-40B4-BE49-F238E27FC236}">
                <a16:creationId xmlns:a16="http://schemas.microsoft.com/office/drawing/2014/main" id="{560008F8-2AD2-107A-81C6-D5C4C49DBF2F}"/>
              </a:ext>
            </a:extLst>
          </p:cNvPr>
          <p:cNvGraphicFramePr>
            <a:graphicFrameLocks noGrp="1"/>
          </p:cNvGraphicFramePr>
          <p:nvPr>
            <p:extLst>
              <p:ext uri="{D42A27DB-BD31-4B8C-83A1-F6EECF244321}">
                <p14:modId xmlns:p14="http://schemas.microsoft.com/office/powerpoint/2010/main" val="3473231783"/>
              </p:ext>
            </p:extLst>
          </p:nvPr>
        </p:nvGraphicFramePr>
        <p:xfrm>
          <a:off x="633777" y="1691640"/>
          <a:ext cx="8596312" cy="1828800"/>
        </p:xfrm>
        <a:graphic>
          <a:graphicData uri="http://schemas.openxmlformats.org/drawingml/2006/table">
            <a:tbl>
              <a:tblPr/>
              <a:tblGrid>
                <a:gridCol w="4298156">
                  <a:extLst>
                    <a:ext uri="{9D8B030D-6E8A-4147-A177-3AD203B41FA5}">
                      <a16:colId xmlns:a16="http://schemas.microsoft.com/office/drawing/2014/main" val="1899172862"/>
                    </a:ext>
                  </a:extLst>
                </a:gridCol>
                <a:gridCol w="4298156">
                  <a:extLst>
                    <a:ext uri="{9D8B030D-6E8A-4147-A177-3AD203B41FA5}">
                      <a16:colId xmlns:a16="http://schemas.microsoft.com/office/drawing/2014/main" val="203563381"/>
                    </a:ext>
                  </a:extLst>
                </a:gridCol>
              </a:tblGrid>
              <a:tr h="0">
                <a:tc>
                  <a:txBody>
                    <a:bodyPr/>
                    <a:lstStyle/>
                    <a:p>
                      <a:r>
                        <a:rPr lang="en-GB" sz="2400" b="1" dirty="0"/>
                        <a:t>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8954398"/>
                  </a:ext>
                </a:extLst>
              </a:tr>
              <a:tr h="0">
                <a:tc>
                  <a:txBody>
                    <a:bodyPr/>
                    <a:lstStyle/>
                    <a:p>
                      <a:r>
                        <a:rPr lang="en-GB" b="1" dirty="0"/>
                        <a:t>10 March – 30 April 2025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t>Consultation period with faculty executive board and online 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1427543"/>
                  </a:ext>
                </a:extLst>
              </a:tr>
              <a:tr h="0">
                <a:tc>
                  <a:txBody>
                    <a:bodyPr/>
                    <a:lstStyle/>
                    <a:p>
                      <a:r>
                        <a:rPr lang="en-GB" b="1" dirty="0"/>
                        <a:t>30 April – 9 May 2025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t>Analysis and reporting of 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398540"/>
                  </a:ext>
                </a:extLst>
              </a:tr>
              <a:tr h="0">
                <a:tc>
                  <a:txBody>
                    <a:bodyPr/>
                    <a:lstStyle/>
                    <a:p>
                      <a:r>
                        <a:rPr lang="en-GB" b="1" dirty="0"/>
                        <a:t>End of May 2025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t>Final agreement from UEB and UCU.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082823"/>
                  </a:ext>
                </a:extLst>
              </a:tr>
            </a:tbl>
          </a:graphicData>
        </a:graphic>
      </p:graphicFrame>
    </p:spTree>
    <p:extLst>
      <p:ext uri="{BB962C8B-B14F-4D97-AF65-F5344CB8AC3E}">
        <p14:creationId xmlns:p14="http://schemas.microsoft.com/office/powerpoint/2010/main" val="114967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574909"/>
          </a:xfrm>
        </p:spPr>
        <p:txBody>
          <a:bodyPr>
            <a:normAutofit/>
          </a:bodyPr>
          <a:lstStyle/>
          <a:p>
            <a:pPr algn="ctr"/>
            <a:r>
              <a:rPr lang="en-GB" sz="2800" b="1" dirty="0">
                <a:solidFill>
                  <a:schemeClr val="tx1"/>
                </a:solidFill>
              </a:rPr>
              <a:t>Updated Role Profiles and Titles</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140539"/>
            <a:ext cx="8439440" cy="350160"/>
          </a:xfrm>
        </p:spPr>
        <p:txBody>
          <a:bodyPr>
            <a:noAutofit/>
          </a:bodyPr>
          <a:lstStyle/>
          <a:p>
            <a:pPr marL="342900" indent="-342900">
              <a:buClrTx/>
              <a:buFont typeface="Arial" panose="020B0604020202020204" pitchFamily="34" charset="0"/>
              <a:buChar char="•"/>
            </a:pPr>
            <a:r>
              <a:rPr lang="en-GB" sz="1600" dirty="0"/>
              <a:t>Consolidated job titles across all academic grades</a:t>
            </a:r>
            <a:endParaRPr lang="en-GB" sz="1600" dirty="0">
              <a:solidFill>
                <a:schemeClr val="tx1"/>
              </a:solidFill>
            </a:endParaRPr>
          </a:p>
          <a:p>
            <a:pPr marL="342900" indent="-342900">
              <a:buFont typeface="Arial" panose="020B0604020202020204" pitchFamily="34" charset="0"/>
              <a:buChar char="•"/>
            </a:pPr>
            <a:endParaRPr lang="en-GB" sz="1600" dirty="0">
              <a:solidFill>
                <a:schemeClr val="tx1"/>
              </a:solidFill>
            </a:endParaRPr>
          </a:p>
          <a:p>
            <a:endParaRPr lang="en-GB" sz="1600" dirty="0">
              <a:solidFill>
                <a:schemeClr val="tx1"/>
              </a:solidFill>
            </a:endParaRPr>
          </a:p>
        </p:txBody>
      </p:sp>
      <p:pic>
        <p:nvPicPr>
          <p:cNvPr id="5" name="Picture 4" descr="A screenshot of a computer screen&#10;&#10;AI-generated content may be incorrect.">
            <a:extLst>
              <a:ext uri="{FF2B5EF4-FFF2-40B4-BE49-F238E27FC236}">
                <a16:creationId xmlns:a16="http://schemas.microsoft.com/office/drawing/2014/main" id="{B22E2FC2-F030-EBD5-2AB0-997E255FADB6}"/>
              </a:ext>
            </a:extLst>
          </p:cNvPr>
          <p:cNvPicPr>
            <a:picLocks noChangeAspect="1"/>
          </p:cNvPicPr>
          <p:nvPr/>
        </p:nvPicPr>
        <p:blipFill>
          <a:blip r:embed="rId3">
            <a:extLst>
              <a:ext uri="{28A0092B-C50C-407E-A947-70E740481C1C}">
                <a14:useLocalDpi xmlns:a14="http://schemas.microsoft.com/office/drawing/2010/main" val="0"/>
              </a:ext>
            </a:extLst>
          </a:blip>
          <a:srcRect t="14900" r="17239" b="-1"/>
          <a:stretch/>
        </p:blipFill>
        <p:spPr>
          <a:xfrm>
            <a:off x="751764" y="1490699"/>
            <a:ext cx="6735766" cy="4168639"/>
          </a:xfrm>
          <a:prstGeom prst="rect">
            <a:avLst/>
          </a:prstGeom>
        </p:spPr>
      </p:pic>
      <p:sp>
        <p:nvSpPr>
          <p:cNvPr id="6" name="Text Placeholder 2">
            <a:extLst>
              <a:ext uri="{FF2B5EF4-FFF2-40B4-BE49-F238E27FC236}">
                <a16:creationId xmlns:a16="http://schemas.microsoft.com/office/drawing/2014/main" id="{16E4477E-B8F6-F00C-D06D-677405672D8C}"/>
              </a:ext>
            </a:extLst>
          </p:cNvPr>
          <p:cNvSpPr txBox="1">
            <a:spLocks/>
          </p:cNvSpPr>
          <p:nvPr/>
        </p:nvSpPr>
        <p:spPr>
          <a:xfrm>
            <a:off x="723497" y="5461670"/>
            <a:ext cx="7206232" cy="120032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buClrTx/>
            </a:pPr>
            <a:endParaRPr lang="en-GB" sz="1600" dirty="0"/>
          </a:p>
          <a:p>
            <a:r>
              <a:rPr lang="en-GB" sz="1600" dirty="0"/>
              <a:t>*Job titles will not include brackets</a:t>
            </a:r>
          </a:p>
          <a:p>
            <a:pPr marL="342900" indent="-342900">
              <a:buFont typeface="Arial" panose="020B0604020202020204" pitchFamily="34" charset="0"/>
              <a:buChar char="•"/>
            </a:pPr>
            <a:endParaRPr lang="en-GB" sz="1600" dirty="0"/>
          </a:p>
          <a:p>
            <a:endParaRPr lang="en-GB" sz="1600" dirty="0"/>
          </a:p>
        </p:txBody>
      </p:sp>
      <p:sp>
        <p:nvSpPr>
          <p:cNvPr id="7" name="TextBox 6">
            <a:extLst>
              <a:ext uri="{FF2B5EF4-FFF2-40B4-BE49-F238E27FC236}">
                <a16:creationId xmlns:a16="http://schemas.microsoft.com/office/drawing/2014/main" id="{8C41DED2-88CD-2BB7-714B-DB365C645947}"/>
              </a:ext>
            </a:extLst>
          </p:cNvPr>
          <p:cNvSpPr txBox="1"/>
          <p:nvPr/>
        </p:nvSpPr>
        <p:spPr>
          <a:xfrm>
            <a:off x="7891928" y="2828835"/>
            <a:ext cx="3098979" cy="1200329"/>
          </a:xfrm>
          <a:prstGeom prst="rect">
            <a:avLst/>
          </a:prstGeom>
          <a:solidFill>
            <a:schemeClr val="bg1">
              <a:lumMod val="85000"/>
            </a:schemeClr>
          </a:solidFill>
        </p:spPr>
        <p:txBody>
          <a:bodyPr wrap="square" rtlCol="0">
            <a:spAutoFit/>
          </a:bodyPr>
          <a:lstStyle/>
          <a:p>
            <a:r>
              <a:rPr lang="en-GB" dirty="0"/>
              <a:t>Grade 7: Lecturer</a:t>
            </a:r>
          </a:p>
          <a:p>
            <a:r>
              <a:rPr lang="en-GB" dirty="0"/>
              <a:t>Grade 8: Senior Lecturer</a:t>
            </a:r>
          </a:p>
          <a:p>
            <a:r>
              <a:rPr lang="en-GB" dirty="0"/>
              <a:t>Grade 9: Associate Professor</a:t>
            </a:r>
          </a:p>
          <a:p>
            <a:r>
              <a:rPr lang="en-GB" dirty="0"/>
              <a:t>Grade 10: Professor</a:t>
            </a:r>
          </a:p>
        </p:txBody>
      </p:sp>
    </p:spTree>
    <p:extLst>
      <p:ext uri="{BB962C8B-B14F-4D97-AF65-F5344CB8AC3E}">
        <p14:creationId xmlns:p14="http://schemas.microsoft.com/office/powerpoint/2010/main" val="35524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574909"/>
          </a:xfrm>
        </p:spPr>
        <p:txBody>
          <a:bodyPr>
            <a:normAutofit/>
          </a:bodyPr>
          <a:lstStyle/>
          <a:p>
            <a:pPr algn="ctr"/>
            <a:r>
              <a:rPr lang="en-GB" sz="2800" b="1" dirty="0">
                <a:solidFill>
                  <a:schemeClr val="tx1"/>
                </a:solidFill>
              </a:rPr>
              <a:t>Updated Role Profiles</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140539"/>
            <a:ext cx="8439440" cy="4056150"/>
          </a:xfrm>
        </p:spPr>
        <p:txBody>
          <a:bodyPr>
            <a:noAutofit/>
          </a:bodyPr>
          <a:lstStyle/>
          <a:p>
            <a:pPr marL="342900" indent="-342900">
              <a:buClrTx/>
              <a:buFont typeface="Arial" panose="020B0604020202020204" pitchFamily="34" charset="0"/>
              <a:buChar char="•"/>
            </a:pPr>
            <a:r>
              <a:rPr lang="en-GB" sz="1600" dirty="0">
                <a:solidFill>
                  <a:schemeClr val="tx1"/>
                </a:solidFill>
              </a:rPr>
              <a:t>Split into </a:t>
            </a:r>
          </a:p>
          <a:p>
            <a:pPr marL="1257300" lvl="2" indent="-342900">
              <a:spcBef>
                <a:spcPts val="0"/>
              </a:spcBef>
              <a:buClrTx/>
              <a:buFont typeface="Arial" panose="020B0604020202020204" pitchFamily="34" charset="0"/>
              <a:buChar char="•"/>
            </a:pPr>
            <a:r>
              <a:rPr lang="en-GB" sz="1200" dirty="0">
                <a:solidFill>
                  <a:schemeClr val="tx1"/>
                </a:solidFill>
              </a:rPr>
              <a:t>Generic - Academic duties applicable to all </a:t>
            </a:r>
          </a:p>
          <a:p>
            <a:pPr lvl="2">
              <a:spcBef>
                <a:spcPts val="0"/>
              </a:spcBef>
              <a:buClrTx/>
            </a:pPr>
            <a:r>
              <a:rPr lang="en-GB" sz="1200" dirty="0">
                <a:solidFill>
                  <a:schemeClr val="tx1"/>
                </a:solidFill>
              </a:rPr>
              <a:t>and </a:t>
            </a:r>
          </a:p>
          <a:p>
            <a:pPr marL="1200150" lvl="2" indent="-285750">
              <a:spcBef>
                <a:spcPts val="0"/>
              </a:spcBef>
              <a:buClrTx/>
              <a:buFont typeface="Arial" panose="020B0604020202020204" pitchFamily="34" charset="0"/>
              <a:buChar char="•"/>
            </a:pPr>
            <a:r>
              <a:rPr lang="en-GB" sz="1200" dirty="0">
                <a:solidFill>
                  <a:schemeClr val="tx1"/>
                </a:solidFill>
              </a:rPr>
              <a:t>Underlying contract – Dependent on the contract type</a:t>
            </a:r>
          </a:p>
          <a:p>
            <a:pPr marL="342900" indent="-342900">
              <a:buClrTx/>
              <a:buFont typeface="Arial" panose="020B0604020202020204" pitchFamily="34" charset="0"/>
              <a:buChar char="•"/>
            </a:pPr>
            <a:r>
              <a:rPr lang="en-GB" sz="1600" dirty="0">
                <a:solidFill>
                  <a:schemeClr val="tx1"/>
                </a:solidFill>
              </a:rPr>
              <a:t>Provides a broad range of duties and responsibilities – expectations of the level </a:t>
            </a:r>
          </a:p>
          <a:p>
            <a:pPr marL="342900" indent="-342900">
              <a:buClrTx/>
              <a:buFont typeface="Arial" panose="020B0604020202020204" pitchFamily="34" charset="0"/>
              <a:buChar char="•"/>
            </a:pPr>
            <a:r>
              <a:rPr lang="en-GB" sz="1600" dirty="0"/>
              <a:t>Role Profile – it is not as prescriptive as a job description given the broad range and flexibility expected across academic roles and as agreed by UCU. (</a:t>
            </a:r>
            <a:r>
              <a:rPr lang="en-GB" sz="1600" i="1" dirty="0"/>
              <a:t>Generic role profiles for academic-related staff using the HERA schemes as the underpinning job evaluation scheme</a:t>
            </a:r>
            <a:r>
              <a:rPr lang="en-GB" sz="1600" dirty="0"/>
              <a:t>)</a:t>
            </a:r>
          </a:p>
          <a:p>
            <a:pPr marL="342900" indent="-342900">
              <a:buClrTx/>
              <a:buFont typeface="Arial" panose="020B0604020202020204" pitchFamily="34" charset="0"/>
              <a:buChar char="•"/>
            </a:pPr>
            <a:r>
              <a:rPr lang="en-GB" sz="1600" dirty="0">
                <a:solidFill>
                  <a:schemeClr val="tx1"/>
                </a:solidFill>
              </a:rPr>
              <a:t>Individuals expected to carry out a range of duties and responsibilities. </a:t>
            </a:r>
            <a:r>
              <a:rPr lang="en-GB" sz="1600" dirty="0"/>
              <a:t>Should be allocated in a fair and balanced manner, in line with SAM </a:t>
            </a:r>
          </a:p>
          <a:p>
            <a:pPr marL="342900" indent="-342900">
              <a:buClrTx/>
              <a:buFont typeface="Arial" panose="020B0604020202020204" pitchFamily="34" charset="0"/>
              <a:buChar char="•"/>
            </a:pPr>
            <a:r>
              <a:rPr lang="en-GB" sz="1600" dirty="0">
                <a:solidFill>
                  <a:schemeClr val="tx1"/>
                </a:solidFill>
              </a:rPr>
              <a:t>Matches expectations outlined within the contracts for each grade</a:t>
            </a:r>
          </a:p>
          <a:p>
            <a:pPr marL="342900" indent="-342900">
              <a:buClrTx/>
              <a:buFont typeface="Arial" panose="020B0604020202020204" pitchFamily="34" charset="0"/>
              <a:buChar char="•"/>
            </a:pPr>
            <a:r>
              <a:rPr lang="en-GB" sz="1600" dirty="0"/>
              <a:t>It is not anticipated that all of the activities will be covered by one individual, it is expected that over time all individuals will make a balanced and overall contribution </a:t>
            </a:r>
          </a:p>
          <a:p>
            <a:pPr marL="342900" indent="-342900">
              <a:buClrTx/>
              <a:buFont typeface="Arial" panose="020B0604020202020204" pitchFamily="34" charset="0"/>
              <a:buChar char="•"/>
            </a:pPr>
            <a:endParaRPr lang="en-GB" sz="1600" dirty="0">
              <a:solidFill>
                <a:schemeClr val="tx1"/>
              </a:solidFill>
            </a:endParaRPr>
          </a:p>
          <a:p>
            <a:pPr marL="342900" indent="-342900">
              <a:buClrTx/>
              <a:buFont typeface="Arial" panose="020B0604020202020204" pitchFamily="34" charset="0"/>
              <a:buChar char="•"/>
            </a:pPr>
            <a:endParaRPr lang="en-GB" sz="1600" dirty="0">
              <a:solidFill>
                <a:schemeClr val="tx1"/>
              </a:solidFill>
            </a:endParaRPr>
          </a:p>
          <a:p>
            <a:pPr marL="342900" indent="-342900">
              <a:buClrTx/>
              <a:buFont typeface="Arial" panose="020B0604020202020204" pitchFamily="34" charset="0"/>
              <a:buChar char="•"/>
            </a:pPr>
            <a:endParaRPr lang="en-GB" sz="1600" dirty="0">
              <a:solidFill>
                <a:schemeClr val="tx1"/>
              </a:solidFill>
            </a:endParaRPr>
          </a:p>
          <a:p>
            <a:pPr>
              <a:buClrTx/>
            </a:pPr>
            <a:endParaRPr lang="en-GB" sz="1600" dirty="0">
              <a:solidFill>
                <a:schemeClr val="tx1"/>
              </a:solidFill>
            </a:endParaRPr>
          </a:p>
        </p:txBody>
      </p:sp>
    </p:spTree>
    <p:extLst>
      <p:ext uri="{BB962C8B-B14F-4D97-AF65-F5344CB8AC3E}">
        <p14:creationId xmlns:p14="http://schemas.microsoft.com/office/powerpoint/2010/main" val="36050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574909"/>
          </a:xfrm>
        </p:spPr>
        <p:txBody>
          <a:bodyPr>
            <a:normAutofit/>
          </a:bodyPr>
          <a:lstStyle/>
          <a:p>
            <a:pPr algn="ctr"/>
            <a:r>
              <a:rPr lang="en-GB" sz="2800" b="1" dirty="0">
                <a:solidFill>
                  <a:schemeClr val="tx1"/>
                </a:solidFill>
              </a:rPr>
              <a:t>Role Profiles Mapping</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197419"/>
            <a:ext cx="8439440" cy="5213320"/>
          </a:xfrm>
        </p:spPr>
        <p:txBody>
          <a:bodyPr>
            <a:noAutofit/>
          </a:bodyPr>
          <a:lstStyle/>
          <a:p>
            <a:pPr marL="342900" indent="-342900">
              <a:buClrTx/>
              <a:buFont typeface="Arial" panose="020B0604020202020204" pitchFamily="34" charset="0"/>
              <a:buChar char="•"/>
            </a:pPr>
            <a:r>
              <a:rPr lang="en-GB" sz="1600" dirty="0"/>
              <a:t>Professional Tutors and Senior Professional Tutors will remain as is until promotion review is complete </a:t>
            </a:r>
          </a:p>
          <a:p>
            <a:pPr marL="342900" indent="-342900">
              <a:buClrTx/>
              <a:buFont typeface="Arial" panose="020B0604020202020204" pitchFamily="34" charset="0"/>
              <a:buChar char="•"/>
            </a:pPr>
            <a:r>
              <a:rPr lang="en-GB" sz="1600" dirty="0">
                <a:solidFill>
                  <a:schemeClr val="tx1"/>
                </a:solidFill>
              </a:rPr>
              <a:t>Mapping will be done with </a:t>
            </a:r>
            <a:r>
              <a:rPr lang="en-GB" sz="1600" dirty="0"/>
              <a:t>individual staff, Head of School and Faculty Executive Dean </a:t>
            </a:r>
            <a:endParaRPr lang="en-GB" sz="1600" dirty="0">
              <a:solidFill>
                <a:schemeClr val="tx1"/>
              </a:solidFill>
            </a:endParaRPr>
          </a:p>
          <a:p>
            <a:pPr marL="342900" indent="-342900">
              <a:buClrTx/>
              <a:buFont typeface="Arial" panose="020B0604020202020204" pitchFamily="34" charset="0"/>
              <a:buChar char="•"/>
            </a:pPr>
            <a:r>
              <a:rPr lang="en-GB" sz="1600" dirty="0">
                <a:solidFill>
                  <a:schemeClr val="tx1"/>
                </a:solidFill>
              </a:rPr>
              <a:t>Teaching and Research very similar, no major changes to this route </a:t>
            </a:r>
          </a:p>
          <a:p>
            <a:pPr marL="342900" indent="-342900">
              <a:buClrTx/>
              <a:buFont typeface="Arial" panose="020B0604020202020204" pitchFamily="34" charset="0"/>
              <a:buChar char="•"/>
            </a:pPr>
            <a:r>
              <a:rPr lang="en-GB" sz="1600" dirty="0"/>
              <a:t>Teaching and Learning aligns with current Professional Tutor / Senior Professional Tutor / Teaching and Scholarship contracts and expectations  </a:t>
            </a:r>
          </a:p>
          <a:p>
            <a:pPr marL="342900" indent="-342900">
              <a:buClrTx/>
              <a:buFont typeface="Arial" panose="020B0604020202020204" pitchFamily="34" charset="0"/>
              <a:buChar char="•"/>
            </a:pPr>
            <a:r>
              <a:rPr lang="en-GB" sz="1600" dirty="0">
                <a:solidFill>
                  <a:schemeClr val="tx1"/>
                </a:solidFill>
              </a:rPr>
              <a:t>Professional Practice, Innovation, Enterprise and Knowledge Exchange – aligns with sector and captures colleagues who fall under this definition</a:t>
            </a:r>
          </a:p>
          <a:p>
            <a:pPr marL="342900" indent="-342900">
              <a:buClrTx/>
              <a:buFont typeface="Arial" panose="020B0604020202020204" pitchFamily="34" charset="0"/>
              <a:buChar char="•"/>
            </a:pPr>
            <a:r>
              <a:rPr lang="en-GB" sz="1600" dirty="0"/>
              <a:t>Mapping with be aligned with School and Faculty breakdown, balanced approach based on organisational need and strategy goals</a:t>
            </a:r>
            <a:endParaRPr lang="en-GB" sz="1600" dirty="0">
              <a:solidFill>
                <a:schemeClr val="tx1"/>
              </a:solidFill>
            </a:endParaRPr>
          </a:p>
          <a:p>
            <a:pPr marL="342900" indent="-342900">
              <a:buClrTx/>
              <a:buFont typeface="Arial" panose="020B0604020202020204" pitchFamily="34" charset="0"/>
              <a:buChar char="•"/>
            </a:pPr>
            <a:endParaRPr lang="en-GB" sz="1600" dirty="0">
              <a:solidFill>
                <a:schemeClr val="tx1"/>
              </a:solidFill>
            </a:endParaRPr>
          </a:p>
          <a:p>
            <a:pPr marL="342900" indent="-342900">
              <a:buClrTx/>
              <a:buFont typeface="Arial" panose="020B0604020202020204" pitchFamily="34" charset="0"/>
              <a:buChar char="•"/>
            </a:pPr>
            <a:endParaRPr lang="en-GB" sz="1600" dirty="0">
              <a:solidFill>
                <a:schemeClr val="tx1"/>
              </a:solidFill>
            </a:endParaRPr>
          </a:p>
          <a:p>
            <a:pPr>
              <a:buClrTx/>
            </a:pPr>
            <a:endParaRPr lang="en-GB" sz="1600" dirty="0">
              <a:solidFill>
                <a:schemeClr val="tx1"/>
              </a:solidFill>
            </a:endParaRPr>
          </a:p>
        </p:txBody>
      </p:sp>
    </p:spTree>
    <p:extLst>
      <p:ext uri="{BB962C8B-B14F-4D97-AF65-F5344CB8AC3E}">
        <p14:creationId xmlns:p14="http://schemas.microsoft.com/office/powerpoint/2010/main" val="16364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070-F842-4EE7-A095-D8A32863057F}"/>
              </a:ext>
            </a:extLst>
          </p:cNvPr>
          <p:cNvSpPr>
            <a:spLocks noGrp="1"/>
          </p:cNvSpPr>
          <p:nvPr>
            <p:ph type="title"/>
          </p:nvPr>
        </p:nvSpPr>
        <p:spPr>
          <a:xfrm>
            <a:off x="751764" y="366651"/>
            <a:ext cx="8360338" cy="860400"/>
          </a:xfrm>
        </p:spPr>
        <p:txBody>
          <a:bodyPr>
            <a:normAutofit/>
          </a:bodyPr>
          <a:lstStyle/>
          <a:p>
            <a:pPr algn="ctr"/>
            <a:r>
              <a:rPr lang="en-GB" sz="2800" b="1" dirty="0">
                <a:solidFill>
                  <a:schemeClr val="tx1"/>
                </a:solidFill>
              </a:rPr>
              <a:t>New Promotion Routes </a:t>
            </a:r>
          </a:p>
        </p:txBody>
      </p:sp>
      <p:sp>
        <p:nvSpPr>
          <p:cNvPr id="3" name="Text Placeholder 2">
            <a:extLst>
              <a:ext uri="{FF2B5EF4-FFF2-40B4-BE49-F238E27FC236}">
                <a16:creationId xmlns:a16="http://schemas.microsoft.com/office/drawing/2014/main" id="{42CB0660-1F1B-425A-B263-F82F0AC83E60}"/>
              </a:ext>
            </a:extLst>
          </p:cNvPr>
          <p:cNvSpPr>
            <a:spLocks noGrp="1"/>
          </p:cNvSpPr>
          <p:nvPr>
            <p:ph type="body" idx="1"/>
          </p:nvPr>
        </p:nvSpPr>
        <p:spPr>
          <a:xfrm>
            <a:off x="672662" y="1433373"/>
            <a:ext cx="8439440" cy="2115585"/>
          </a:xfrm>
        </p:spPr>
        <p:txBody>
          <a:bodyPr>
            <a:noAutofit/>
          </a:bodyPr>
          <a:lstStyle/>
          <a:p>
            <a:pPr marL="342900" indent="-342900">
              <a:buClrTx/>
              <a:buFont typeface="Arial" panose="020B0604020202020204" pitchFamily="34" charset="0"/>
              <a:buChar char="•"/>
            </a:pPr>
            <a:r>
              <a:rPr lang="en-GB" dirty="0"/>
              <a:t>Promotion will align with underlying contract types:</a:t>
            </a:r>
          </a:p>
          <a:p>
            <a:pPr marL="1257300" lvl="2" indent="-342900">
              <a:buClrTx/>
              <a:buFont typeface="Arial" panose="020B0604020202020204" pitchFamily="34" charset="0"/>
              <a:buChar char="•"/>
            </a:pPr>
            <a:r>
              <a:rPr lang="en-GB" dirty="0">
                <a:solidFill>
                  <a:schemeClr val="tx1"/>
                </a:solidFill>
              </a:rPr>
              <a:t>Teaching and Learning</a:t>
            </a:r>
          </a:p>
          <a:p>
            <a:pPr marL="1257300" lvl="2" indent="-342900">
              <a:buClrTx/>
              <a:buFont typeface="Arial" panose="020B0604020202020204" pitchFamily="34" charset="0"/>
              <a:buChar char="•"/>
            </a:pPr>
            <a:r>
              <a:rPr lang="en-GB" dirty="0">
                <a:solidFill>
                  <a:schemeClr val="tx1"/>
                </a:solidFill>
              </a:rPr>
              <a:t>Teaching and Research</a:t>
            </a:r>
          </a:p>
          <a:p>
            <a:pPr marL="1257300" lvl="2" indent="-342900">
              <a:buClrTx/>
              <a:buFont typeface="Arial" panose="020B0604020202020204" pitchFamily="34" charset="0"/>
              <a:buChar char="•"/>
            </a:pPr>
            <a:r>
              <a:rPr lang="en-GB" dirty="0">
                <a:solidFill>
                  <a:schemeClr val="tx1"/>
                </a:solidFill>
              </a:rPr>
              <a:t>Professional Practice – Innovation, Enterprise, and Knowledge Exchange</a:t>
            </a:r>
          </a:p>
          <a:p>
            <a:pPr marL="342900" indent="-342900">
              <a:buClrTx/>
              <a:buFont typeface="Arial" panose="020B0604020202020204" pitchFamily="34" charset="0"/>
              <a:buChar char="•"/>
            </a:pPr>
            <a:r>
              <a:rPr lang="en-GB" dirty="0"/>
              <a:t>New framework designed to enable all academics to apply for promotion under one cohesive framework</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r>
              <a:rPr lang="en-GB" dirty="0">
                <a:solidFill>
                  <a:schemeClr val="tx1"/>
                </a:solidFill>
              </a:rPr>
              <a:t> </a:t>
            </a:r>
          </a:p>
        </p:txBody>
      </p:sp>
    </p:spTree>
    <p:extLst>
      <p:ext uri="{BB962C8B-B14F-4D97-AF65-F5344CB8AC3E}">
        <p14:creationId xmlns:p14="http://schemas.microsoft.com/office/powerpoint/2010/main" val="12442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601</TotalTime>
  <Words>1289</Words>
  <Application>Microsoft Office PowerPoint</Application>
  <PresentationFormat>Widescreen</PresentationFormat>
  <Paragraphs>158</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Trebuchet MS</vt:lpstr>
      <vt:lpstr>Wingdings 3</vt:lpstr>
      <vt:lpstr>Facet</vt:lpstr>
      <vt:lpstr>Promotion Review</vt:lpstr>
      <vt:lpstr>Purpose of the Review</vt:lpstr>
      <vt:lpstr>Why Now?</vt:lpstr>
      <vt:lpstr>Consultation Overview?</vt:lpstr>
      <vt:lpstr>Phase 1 - Key Dates and Milestones</vt:lpstr>
      <vt:lpstr>Updated Role Profiles and Titles</vt:lpstr>
      <vt:lpstr>Updated Role Profiles</vt:lpstr>
      <vt:lpstr>Role Profiles Mapping</vt:lpstr>
      <vt:lpstr>New Promotion Routes </vt:lpstr>
      <vt:lpstr>New Promotion Routes </vt:lpstr>
      <vt:lpstr>Promotion Framework</vt:lpstr>
      <vt:lpstr>Promotion Criteria</vt:lpstr>
      <vt:lpstr>Feedback and Participation</vt:lpstr>
      <vt:lpstr>Overall Benefits of the Review?</vt:lpstr>
      <vt:lpstr>Next Steps?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Strategy</dc:title>
  <dc:creator>Karen Jones</dc:creator>
  <cp:lastModifiedBy>Karen Jones</cp:lastModifiedBy>
  <cp:revision>150</cp:revision>
  <cp:lastPrinted>2023-09-13T09:52:49Z</cp:lastPrinted>
  <dcterms:created xsi:type="dcterms:W3CDTF">2023-09-12T10:31:23Z</dcterms:created>
  <dcterms:modified xsi:type="dcterms:W3CDTF">2025-04-02T11:04:47Z</dcterms:modified>
</cp:coreProperties>
</file>